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9" r:id="rId4"/>
    <p:sldId id="267" r:id="rId5"/>
    <p:sldId id="260" r:id="rId6"/>
    <p:sldId id="268" r:id="rId7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768" y="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24.07.2017.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24.07.2017.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24.07.2017.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24.07.2017.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24.07.2017.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24.07.2017.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24.07.2017.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24.07.2017.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24.07.2017.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24.07.2017.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24.07.2017.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24.07.2017.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295400"/>
            <a:ext cx="7406640" cy="1011702"/>
          </a:xfrm>
        </p:spPr>
        <p:txBody>
          <a:bodyPr/>
          <a:lstStyle/>
          <a:p>
            <a:pPr algn="ctr"/>
            <a:r>
              <a:rPr lang="sr-Latn-RS" dirty="0" smtClean="0"/>
              <a:t>Округли сто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743200"/>
            <a:ext cx="7406640" cy="3124200"/>
          </a:xfrm>
        </p:spPr>
        <p:txBody>
          <a:bodyPr>
            <a:normAutofit/>
          </a:bodyPr>
          <a:lstStyle/>
          <a:p>
            <a:pPr algn="ctr"/>
            <a:endParaRPr lang="sr-Latn-RS" sz="3600" b="1" i="1" dirty="0" smtClean="0">
              <a:solidFill>
                <a:srgbClr val="00B0F0"/>
              </a:solidFill>
            </a:endParaRPr>
          </a:p>
          <a:p>
            <a:pPr algn="ctr"/>
            <a:r>
              <a:rPr lang="sr-Cyrl-RS" sz="3600" b="1" i="1" dirty="0" smtClean="0">
                <a:solidFill>
                  <a:srgbClr val="00B0F0"/>
                </a:solidFill>
              </a:rPr>
              <a:t>Промена</a:t>
            </a:r>
            <a:r>
              <a:rPr lang="sr-Latn-RS" sz="3600" b="1" i="1" dirty="0" smtClean="0">
                <a:solidFill>
                  <a:srgbClr val="00B0F0"/>
                </a:solidFill>
              </a:rPr>
              <a:t> Устава</a:t>
            </a:r>
            <a:r>
              <a:rPr lang="sr-Cyrl-RS" sz="3600" b="1" i="1" dirty="0" smtClean="0">
                <a:solidFill>
                  <a:srgbClr val="00B0F0"/>
                </a:solidFill>
              </a:rPr>
              <a:t> РС</a:t>
            </a:r>
            <a:endParaRPr lang="sr-Latn-RS" sz="3200" b="1" i="1" dirty="0" smtClean="0">
              <a:solidFill>
                <a:srgbClr val="00B0F0"/>
              </a:solidFill>
            </a:endParaRPr>
          </a:p>
          <a:p>
            <a:pPr algn="ctr"/>
            <a:endParaRPr lang="sr-Latn-RS" sz="3200" b="1" i="1" dirty="0">
              <a:solidFill>
                <a:srgbClr val="00B0F0"/>
              </a:solidFill>
            </a:endParaRPr>
          </a:p>
          <a:p>
            <a:pPr algn="ctr"/>
            <a:endParaRPr lang="sr-Latn-RS" sz="3200" b="1" i="1" dirty="0">
              <a:solidFill>
                <a:srgbClr val="00B0F0"/>
              </a:solidFill>
            </a:endParaRPr>
          </a:p>
          <a:p>
            <a:pPr algn="r"/>
            <a:r>
              <a:rPr lang="sr-Latn-RS" sz="3200" i="1" dirty="0" smtClean="0">
                <a:solidFill>
                  <a:schemeClr val="tx1"/>
                </a:solidFill>
              </a:rPr>
              <a:t>Београд, 21. јул 2017.</a:t>
            </a:r>
            <a:endParaRPr lang="en-US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3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498080" cy="1143000"/>
          </a:xfrm>
        </p:spPr>
        <p:txBody>
          <a:bodyPr>
            <a:normAutofit/>
          </a:bodyPr>
          <a:lstStyle/>
          <a:p>
            <a:r>
              <a:rPr lang="sr-Latn-RS" sz="3200" b="1" dirty="0" smtClean="0">
                <a:solidFill>
                  <a:srgbClr val="00B0F0"/>
                </a:solidFill>
                <a:effectLst/>
              </a:rPr>
              <a:t>Надлежност Министарства правде</a:t>
            </a:r>
            <a:endParaRPr lang="en-US" sz="3200" b="1" dirty="0">
              <a:solidFill>
                <a:srgbClr val="00B0F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419600"/>
          </a:xfrm>
        </p:spPr>
        <p:txBody>
          <a:bodyPr>
            <a:normAutofit/>
          </a:bodyPr>
          <a:lstStyle/>
          <a:p>
            <a:endParaRPr lang="sr-Latn-RS" sz="2400" dirty="0" smtClean="0"/>
          </a:p>
          <a:p>
            <a:r>
              <a:rPr lang="sr-Latn-RS" sz="2000" dirty="0" smtClean="0"/>
              <a:t>Устав члан 203. „Предлог за промену Устава и усвајање промене Устава“, став 1. „</a:t>
            </a:r>
            <a:r>
              <a:rPr lang="sr-Latn-RS" sz="2000" i="1" dirty="0" smtClean="0"/>
              <a:t>Предлог за промену Устава може поднети најмање једна трећина од укупног броја народних посланика, председник Републике, </a:t>
            </a:r>
            <a:r>
              <a:rPr lang="sr-Latn-RS" sz="2000" b="1" i="1" dirty="0" smtClean="0"/>
              <a:t>Влада</a:t>
            </a:r>
            <a:r>
              <a:rPr lang="sr-Latn-RS" sz="2000" i="1" dirty="0" smtClean="0"/>
              <a:t> и најмање </a:t>
            </a:r>
            <a:r>
              <a:rPr lang="sr-Latn-RS" sz="2000" i="1" dirty="0"/>
              <a:t>150.000 </a:t>
            </a:r>
            <a:r>
              <a:rPr lang="sr-Latn-RS" sz="2000" i="1" dirty="0" smtClean="0"/>
              <a:t>бирача.“</a:t>
            </a:r>
            <a:endParaRPr lang="sr-Latn-RS" sz="2000" i="1" dirty="0"/>
          </a:p>
          <a:p>
            <a:endParaRPr lang="sr-Latn-RS" sz="2000" dirty="0"/>
          </a:p>
          <a:p>
            <a:r>
              <a:rPr lang="sr-Latn-RS" sz="2000" dirty="0" smtClean="0"/>
              <a:t>Члан 9. Закона о министарствима: </a:t>
            </a:r>
            <a:r>
              <a:rPr lang="sr-Latn-RS" sz="2000" i="1" dirty="0" smtClean="0"/>
              <a:t>Министарство правде је надлежно за припрему прописа у области организације и рада правосудних органа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44880"/>
          </a:xfrm>
        </p:spPr>
        <p:txBody>
          <a:bodyPr/>
          <a:lstStyle/>
          <a:p>
            <a:r>
              <a:rPr lang="sr-Latn-RS" b="1" dirty="0" smtClean="0">
                <a:solidFill>
                  <a:srgbClr val="00B0F0"/>
                </a:solidFill>
                <a:effectLst/>
              </a:rPr>
              <a:t>Шта очекујемо од Устава?</a:t>
            </a:r>
            <a:endParaRPr lang="en-US" b="1" dirty="0">
              <a:solidFill>
                <a:srgbClr val="00B0F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35052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Независно/самостално правосуђе из перспективе грађана обезбеђује: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 грађана да им се суди по закону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 грађана да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је </a:t>
            </a:r>
            <a:r>
              <a:rPr lang="sr-Latn-R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</a:t>
            </a:r>
            <a:r>
              <a:rPr lang="sr-Cyrl-R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једнак за све</a:t>
            </a:r>
            <a:endParaRPr 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 грађана на ефикасан поступак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038600"/>
          </a:xfrm>
        </p:spPr>
        <p:txBody>
          <a:bodyPr>
            <a:normAutofit fontScale="92500" lnSpcReduction="20000"/>
          </a:bodyPr>
          <a:lstStyle/>
          <a:p>
            <a:pPr marL="82296" lvl="0" indent="0">
              <a:buClr>
                <a:srgbClr val="3891A7"/>
              </a:buClr>
              <a:buNone/>
            </a:pPr>
            <a:r>
              <a:rPr lang="sr-Latn-R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Независно/самостално правосуђе захтева од носилаца правосудних функција:</a:t>
            </a:r>
          </a:p>
          <a:p>
            <a:pPr lvl="0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sr-Latn-R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Стручност</a:t>
            </a:r>
          </a:p>
          <a:p>
            <a:pPr lvl="0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sr-Latn-R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Непристрасност</a:t>
            </a:r>
            <a:endParaRPr lang="sr-Latn-R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sr-Latn-R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Марљивост</a:t>
            </a:r>
          </a:p>
          <a:p>
            <a:pPr marL="82296" lvl="0" indent="0">
              <a:buClr>
                <a:srgbClr val="3891A7"/>
              </a:buClr>
              <a:buNone/>
            </a:pPr>
            <a:endParaRPr lang="sr-Latn-RS" sz="2400" dirty="0" smtClean="0">
              <a:solidFill>
                <a:prstClr val="black"/>
              </a:solidFill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sr-Latn-RS" sz="2400" dirty="0" smtClean="0">
              <a:solidFill>
                <a:prstClr val="black"/>
              </a:solidFill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sr-Latn-RS" sz="2400" b="1" u="sng" dirty="0" smtClean="0">
                <a:solidFill>
                  <a:srgbClr val="FF0000"/>
                </a:solidFill>
              </a:rPr>
              <a:t>Одговорност – спроводљив нормативни оквир</a:t>
            </a:r>
            <a:endParaRPr lang="sr-Latn-RS" sz="2400" b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1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19600"/>
            <a:ext cx="8229600" cy="1883736"/>
          </a:xfrm>
        </p:spPr>
        <p:txBody>
          <a:bodyPr>
            <a:normAutofit fontScale="90000"/>
          </a:bodyPr>
          <a:lstStyle/>
          <a:p>
            <a:pPr algn="l">
              <a:buClr>
                <a:schemeClr val="accent3"/>
              </a:buClr>
            </a:pPr>
            <a:r>
              <a:rPr lang="sr-Latn-RS" sz="2000" dirty="0" smtClean="0">
                <a:solidFill>
                  <a:srgbClr val="FF0000"/>
                </a:solidFill>
                <a:effectLst/>
                <a:latin typeface="Gill Sans MT" panose="020B0502020104020203" pitchFamily="34" charset="0"/>
              </a:rPr>
              <a:t>Да ли се и на који начин то постиже достављеним предлозима?</a:t>
            </a:r>
            <a:r>
              <a:rPr lang="sr-Latn-RS" sz="2000" dirty="0">
                <a:solidFill>
                  <a:srgbClr val="FF0000"/>
                </a:solidFill>
                <a:effectLst/>
                <a:latin typeface="Gill Sans MT" panose="020B0502020104020203" pitchFamily="34" charset="0"/>
              </a:rPr>
              <a:t/>
            </a:r>
            <a:br>
              <a:rPr lang="sr-Latn-RS" sz="2000" dirty="0">
                <a:solidFill>
                  <a:srgbClr val="FF0000"/>
                </a:solidFill>
                <a:effectLst/>
                <a:latin typeface="Gill Sans MT" panose="020B0502020104020203" pitchFamily="34" charset="0"/>
              </a:rPr>
            </a:br>
            <a:r>
              <a:rPr lang="sr-Latn-RS" sz="2000" dirty="0" smtClean="0">
                <a:solidFill>
                  <a:srgbClr val="FF0000"/>
                </a:solidFill>
                <a:effectLst/>
                <a:latin typeface="Gill Sans MT" panose="020B0502020104020203" pitchFamily="34" charset="0"/>
              </a:rPr>
              <a:t/>
            </a:r>
            <a:br>
              <a:rPr lang="sr-Latn-RS" sz="2000" dirty="0" smtClean="0">
                <a:solidFill>
                  <a:srgbClr val="FF0000"/>
                </a:solidFill>
                <a:effectLst/>
                <a:latin typeface="Gill Sans MT" panose="020B0502020104020203" pitchFamily="34" charset="0"/>
              </a:rPr>
            </a:br>
            <a:r>
              <a:rPr lang="sr-Latn-RS" sz="2000" dirty="0" smtClean="0">
                <a:solidFill>
                  <a:srgbClr val="FF0000"/>
                </a:solidFill>
                <a:effectLst/>
                <a:latin typeface="Gill Sans MT" panose="020B0502020104020203" pitchFamily="34" charset="0"/>
              </a:rPr>
              <a:t>Постоје ли прецизно дефинисани стандарди или широк дијапазон позиција о конкретним питањима</a:t>
            </a:r>
            <a:r>
              <a:rPr lang="sr-Cyrl-RS" sz="2000" dirty="0" smtClean="0">
                <a:solidFill>
                  <a:srgbClr val="FF0000"/>
                </a:solidFill>
                <a:effectLst/>
              </a:rPr>
              <a:t> </a:t>
            </a:r>
            <a:r>
              <a:rPr lang="sr-Cyrl-RS" sz="2200" dirty="0" smtClean="0">
                <a:solidFill>
                  <a:srgbClr val="FF0000"/>
                </a:solidFill>
                <a:effectLst/>
              </a:rPr>
              <a:t>и у којој мери нас обавезују</a:t>
            </a:r>
            <a:r>
              <a:rPr lang="sr-Latn-RS" sz="2200" dirty="0" smtClean="0">
                <a:solidFill>
                  <a:srgbClr val="FF0000"/>
                </a:solidFill>
                <a:effectLst/>
              </a:rPr>
              <a:t>?</a:t>
            </a:r>
            <a:br>
              <a:rPr lang="sr-Latn-RS" sz="2200" dirty="0" smtClean="0">
                <a:solidFill>
                  <a:srgbClr val="FF0000"/>
                </a:solidFill>
                <a:effectLst/>
              </a:rPr>
            </a:br>
            <a:r>
              <a:rPr lang="sr-Latn-RS" sz="2000" dirty="0" smtClean="0">
                <a:solidFill>
                  <a:schemeClr val="tx1"/>
                </a:solidFill>
                <a:effectLst/>
              </a:rPr>
              <a:t>* </a:t>
            </a:r>
            <a:r>
              <a:rPr lang="sr-Latn-RS" sz="1600" dirty="0" smtClean="0">
                <a:solidFill>
                  <a:schemeClr val="tx1"/>
                </a:solidFill>
                <a:effectLst/>
              </a:rPr>
              <a:t>Извор:  </a:t>
            </a:r>
            <a:r>
              <a:rPr lang="sr-Latn-RS" sz="1600" b="0" dirty="0" smtClean="0">
                <a:solidFill>
                  <a:schemeClr val="tx1"/>
                </a:solidFill>
                <a:effectLst/>
              </a:rPr>
              <a:t>(Venice Commission, CDL –AD (2013)028, Opinion on the Const. Of Montenegro, 11-12 October 2013, par.12; 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Venice Commission, CDL –AD </a:t>
            </a:r>
            <a:r>
              <a:rPr lang="sr-Latn-RS" sz="1600" b="0" dirty="0" smtClean="0">
                <a:solidFill>
                  <a:schemeClr val="tx1"/>
                </a:solidFill>
                <a:effectLst/>
              </a:rPr>
              <a:t>(2010) 004, Report on Independence of the Judicial Szstem, 12-13 March, 2010, par.30)</a:t>
            </a:r>
            <a:endParaRPr lang="en-US" sz="16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"/>
            <a:ext cx="7772400" cy="814722"/>
          </a:xfrm>
        </p:spPr>
        <p:txBody>
          <a:bodyPr>
            <a:normAutofit/>
          </a:bodyPr>
          <a:lstStyle/>
          <a:p>
            <a:r>
              <a:rPr lang="sr-Latn-RS" b="1" dirty="0" smtClean="0">
                <a:solidFill>
                  <a:srgbClr val="00B0F0"/>
                </a:solidFill>
              </a:rPr>
              <a:t>Састав и надлежности високих савета треба да спрече две крајности: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95400"/>
            <a:ext cx="4023360" cy="3048000"/>
          </a:xfrm>
        </p:spPr>
        <p:txBody>
          <a:bodyPr/>
          <a:lstStyle/>
          <a:p>
            <a:endParaRPr lang="sr-Latn-RS" sz="2000" dirty="0" smtClean="0"/>
          </a:p>
          <a:p>
            <a:r>
              <a:rPr lang="sr-Latn-RS" sz="2000" dirty="0" smtClean="0"/>
              <a:t>Политизацију „politisation“</a:t>
            </a:r>
          </a:p>
          <a:p>
            <a:pPr marL="118872" indent="0">
              <a:buNone/>
            </a:pPr>
            <a:endParaRPr lang="sr-Latn-RS" sz="2000" dirty="0" smtClean="0"/>
          </a:p>
          <a:p>
            <a:r>
              <a:rPr lang="sr-Latn-RS" sz="2000" dirty="0" smtClean="0"/>
              <a:t>Непримерени утицај</a:t>
            </a:r>
            <a:r>
              <a:rPr lang="it-IT" sz="2000" dirty="0" smtClean="0"/>
              <a:t> </a:t>
            </a:r>
            <a:r>
              <a:rPr lang="sr-Latn-RS" sz="2000" dirty="0" smtClean="0"/>
              <a:t>других грана власти</a:t>
            </a:r>
            <a:endParaRPr lang="it-IT" sz="2000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066800"/>
            <a:ext cx="4191000" cy="3276600"/>
          </a:xfrm>
        </p:spPr>
        <p:txBody>
          <a:bodyPr>
            <a:normAutofit fontScale="85000" lnSpcReduction="20000"/>
          </a:bodyPr>
          <a:lstStyle/>
          <a:p>
            <a:r>
              <a:rPr lang="sr-Latn-RS" i="1" dirty="0" smtClean="0"/>
              <a:t>„Corporatism“</a:t>
            </a:r>
            <a:r>
              <a:rPr lang="sr-Latn-RS" b="1" i="1" dirty="0" smtClean="0"/>
              <a:t>*</a:t>
            </a:r>
            <a:r>
              <a:rPr lang="sr-Latn-RS" i="1" dirty="0" smtClean="0"/>
              <a:t> </a:t>
            </a:r>
            <a:r>
              <a:rPr lang="sr-Latn-RS" dirty="0" smtClean="0"/>
              <a:t>– корпоративизам, еснафизација професије</a:t>
            </a:r>
          </a:p>
          <a:p>
            <a:r>
              <a:rPr lang="sr-Latn-RS" i="1" dirty="0" smtClean="0"/>
              <a:t>„Self-perpetuation“ </a:t>
            </a:r>
            <a:r>
              <a:rPr lang="sr-Latn-RS" b="1" i="1" dirty="0" smtClean="0"/>
              <a:t>* </a:t>
            </a:r>
            <a:r>
              <a:rPr lang="sr-Latn-RS" dirty="0" smtClean="0"/>
              <a:t>– самодовољност, циљ лични „опстанак“</a:t>
            </a:r>
          </a:p>
          <a:p>
            <a:r>
              <a:rPr lang="sr-Latn-RS" i="1" dirty="0" smtClean="0"/>
              <a:t>„Self-interest“ </a:t>
            </a:r>
            <a:r>
              <a:rPr lang="sr-Latn-RS" b="1" i="1" dirty="0" smtClean="0"/>
              <a:t>* </a:t>
            </a:r>
            <a:r>
              <a:rPr lang="sr-Latn-RS" dirty="0" smtClean="0"/>
              <a:t>– лични интерес</a:t>
            </a:r>
          </a:p>
          <a:p>
            <a:r>
              <a:rPr lang="sr-Latn-RS" i="1" dirty="0" smtClean="0"/>
              <a:t>„Self-protection“</a:t>
            </a:r>
            <a:r>
              <a:rPr lang="sr-Latn-RS" b="1" i="1" dirty="0" smtClean="0"/>
              <a:t>*</a:t>
            </a:r>
            <a:r>
              <a:rPr lang="sr-Latn-RS" i="1" dirty="0" smtClean="0"/>
              <a:t> </a:t>
            </a:r>
            <a:r>
              <a:rPr lang="sr-Latn-RS" dirty="0" smtClean="0"/>
              <a:t>– самопротежирање</a:t>
            </a:r>
          </a:p>
          <a:p>
            <a:r>
              <a:rPr lang="sr-Latn-RS" i="1" dirty="0" smtClean="0"/>
              <a:t>„Cronysm“</a:t>
            </a:r>
            <a:r>
              <a:rPr lang="sr-Latn-RS" b="1" i="1" dirty="0" smtClean="0"/>
              <a:t>*</a:t>
            </a:r>
            <a:r>
              <a:rPr lang="sr-Latn-RS" i="1" dirty="0" smtClean="0"/>
              <a:t> </a:t>
            </a:r>
            <a:r>
              <a:rPr lang="sr-Latn-RS" dirty="0" smtClean="0"/>
              <a:t>– интерни протекционизам, кликаштво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6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b="1" dirty="0" smtClean="0">
                <a:solidFill>
                  <a:srgbClr val="00B0F0"/>
                </a:solidFill>
                <a:effectLst/>
              </a:rPr>
              <a:t>Како надлежност ВСС/ДВТ утиче на независност/самосталност?</a:t>
            </a:r>
            <a:endParaRPr lang="en-US" sz="3200" b="1" dirty="0">
              <a:solidFill>
                <a:srgbClr val="00B0F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sr-Latn-RS" dirty="0" smtClean="0"/>
          </a:p>
          <a:p>
            <a:pPr marL="82296" indent="0">
              <a:buNone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Где је граница између надлежности ВСС/ДВТ које имају за сврху да: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безбеде независност и самосталност, и</a:t>
            </a:r>
          </a:p>
          <a:p>
            <a:pPr marL="82296" indent="0">
              <a:buClr>
                <a:srgbClr val="FF0000"/>
              </a:buClr>
              <a:buNone/>
            </a:pPr>
            <a:endParaRPr 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сталих надлежности везаних за администрирање правосуђа (</a:t>
            </a:r>
            <a:r>
              <a:rPr lang="sr-Latn-R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back office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)?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44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sr-Latn-RS" dirty="0" smtClean="0"/>
          </a:p>
          <a:p>
            <a:pPr marL="82296" indent="0">
              <a:buNone/>
            </a:pPr>
            <a:endParaRPr lang="sr-Latn-RS" dirty="0"/>
          </a:p>
          <a:p>
            <a:pPr marL="82296" indent="0">
              <a:buNone/>
            </a:pPr>
            <a:endParaRPr lang="sr-Latn-RS" dirty="0" smtClean="0"/>
          </a:p>
          <a:p>
            <a:pPr marL="82296" indent="0" algn="r">
              <a:buNone/>
            </a:pPr>
            <a:r>
              <a:rPr lang="sr-Latn-RS" dirty="0" smtClean="0"/>
              <a:t>Хвала на пажњи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1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204</TotalTime>
  <Words>237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Округли сто</vt:lpstr>
      <vt:lpstr>Надлежност Министарства правде</vt:lpstr>
      <vt:lpstr>Шта очекујемо од Устава?</vt:lpstr>
      <vt:lpstr>Да ли се и на који начин то постиже достављеним предлозима?  Постоје ли прецизно дефинисани стандарди или широк дијапазон позиција о конкретним питањима и у којој мери нас обавезују? * Извор:  (Venice Commission, CDL –AD (2013)028, Opinion on the Const. Of Montenegro, 11-12 October 2013, par.12; Venice Commission, CDL –AD (2010) 004, Report on Independence of the Judicial Szstem, 12-13 March, 2010, par.30)</vt:lpstr>
      <vt:lpstr>Како надлежност ВСС/ДВТ утиче на независност/самосталност?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DARIJA</dc:creator>
  <cp:lastModifiedBy>SONJA</cp:lastModifiedBy>
  <cp:revision>20</cp:revision>
  <cp:lastPrinted>2017-07-19T07:41:23Z</cp:lastPrinted>
  <dcterms:created xsi:type="dcterms:W3CDTF">2006-08-16T00:00:00Z</dcterms:created>
  <dcterms:modified xsi:type="dcterms:W3CDTF">2017-07-24T10:11:25Z</dcterms:modified>
</cp:coreProperties>
</file>