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3"/>
  </p:handoutMasterIdLst>
  <p:sldIdLst>
    <p:sldId id="256" r:id="rId2"/>
    <p:sldId id="268" r:id="rId3"/>
    <p:sldId id="257" r:id="rId4"/>
    <p:sldId id="258" r:id="rId5"/>
    <p:sldId id="283" r:id="rId6"/>
    <p:sldId id="262" r:id="rId7"/>
    <p:sldId id="264" r:id="rId8"/>
    <p:sldId id="284" r:id="rId9"/>
    <p:sldId id="265" r:id="rId10"/>
    <p:sldId id="266" r:id="rId11"/>
    <p:sldId id="285" r:id="rId12"/>
    <p:sldId id="263" r:id="rId13"/>
    <p:sldId id="286" r:id="rId14"/>
    <p:sldId id="287" r:id="rId15"/>
    <p:sldId id="267" r:id="rId16"/>
    <p:sldId id="273" r:id="rId17"/>
    <p:sldId id="282" r:id="rId18"/>
    <p:sldId id="288" r:id="rId19"/>
    <p:sldId id="259" r:id="rId20"/>
    <p:sldId id="278" r:id="rId21"/>
    <p:sldId id="275" r:id="rId22"/>
    <p:sldId id="261" r:id="rId23"/>
    <p:sldId id="272" r:id="rId24"/>
    <p:sldId id="270" r:id="rId25"/>
    <p:sldId id="271" r:id="rId26"/>
    <p:sldId id="260" r:id="rId27"/>
    <p:sldId id="277" r:id="rId28"/>
    <p:sldId id="279" r:id="rId29"/>
    <p:sldId id="274" r:id="rId30"/>
    <p:sldId id="280" r:id="rId31"/>
    <p:sldId id="281" r:id="rId32"/>
  </p:sldIdLst>
  <p:sldSz cx="10150475" cy="7589838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BDFD7"/>
    <a:srgbClr val="B4D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 autoAdjust="0"/>
    <p:restoredTop sz="90929" autoAdjust="0"/>
  </p:normalViewPr>
  <p:slideViewPr>
    <p:cSldViewPr>
      <p:cViewPr varScale="1">
        <p:scale>
          <a:sx n="67" d="100"/>
          <a:sy n="67" d="100"/>
        </p:scale>
        <p:origin x="810" y="78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27000" h="127000"/>
              <a:bevelB w="127000" h="1270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1720923088514"/>
                      <c:h val="6.7744961179377575E-2"/>
                    </c:manualLayout>
                  </c15:layout>
                </c:ext>
              </c:extLst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3747</c:v>
                </c:pt>
                <c:pt idx="1">
                  <c:v>4331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27000" h="127000"/>
              <a:bevelB w="127000" h="1270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395</c:v>
                </c:pt>
                <c:pt idx="1">
                  <c:v>7560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855</c:v>
                </c:pt>
                <c:pt idx="1">
                  <c:v>6331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Уручење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Уручење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курири</c:v>
                </c:pt>
                <c:pt idx="1">
                  <c:v>птт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21F80EC-EE1F-4F21-AEE8-CD431539D2C4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AABE159-BB80-4F2A-936C-E19EF51F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2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C:\Program%20Files\Microsoft%20Office\Templates\PPPFin2_chartup.avi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4700" y="1311275"/>
            <a:ext cx="86106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4700" y="2624138"/>
            <a:ext cx="7086600" cy="942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934200"/>
            <a:ext cx="3124200" cy="5334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fld id="{44E2A7ED-BB94-45C1-B8C3-8EDCAD4EC92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85" name="PPPFin2_chartup.avi">
            <a:hlinkClick r:id="" action="ppaction://media"/>
          </p:cNvPr>
          <p:cNvPicPr>
            <a:picLocks noChangeAspect="1" noChangeArrowheads="1"/>
          </p:cNvPicPr>
          <p:nvPr userDrawn="1"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0"/>
            <a:ext cx="6111875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0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2E5C0-77FD-4167-839C-E00738619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6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0"/>
            <a:ext cx="2155825" cy="6221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3" y="0"/>
            <a:ext cx="6319837" cy="6221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9D75-DE68-453E-835A-7FF52DB0A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202F4-9F7F-45FC-8895-1F14A50EB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6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F638-7D90-4EE5-9FB2-3F9BCA2F4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66875"/>
            <a:ext cx="4237038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66875"/>
            <a:ext cx="4237037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CFE40-67CF-4075-9701-B560DB6FE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82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8000A-5498-4B45-BE8B-700992478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9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A869E-CAC3-4381-8DDE-38814AAE9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19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477E-30A9-4EA3-B21B-924703D36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36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3ED3-D48B-42B1-8E4D-3A42020B1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06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3082D-8F1F-4F16-B4C5-AD4C80286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2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file:///C:\Program%20Files\Microsoft%20Office\Templates\PPPFin2_chartup_txt.avi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0"/>
            <a:ext cx="8626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66875"/>
            <a:ext cx="8626475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>
              <a:defRPr sz="16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>
              <a:defRPr sz="16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600"/>
            </a:lvl1pPr>
          </a:lstStyle>
          <a:p>
            <a:fld id="{A89FE73C-166B-4B8E-B297-861AF308F9B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40" name="PPPFin2_chartup_txt.avi">
            <a:hlinkClick r:id="" action="ppaction://media"/>
          </p:cNvPr>
          <p:cNvPicPr>
            <a:picLocks noChangeAspect="1" noChangeArrowheads="1"/>
          </p:cNvPicPr>
          <p:nvPr>
            <a:videoFile r:link="rId1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6575425"/>
            <a:ext cx="6084887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  <p:txStyles>
    <p:titleStyle>
      <a:lvl1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79413" indent="-379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rgbClr val="FFFFFF"/>
          </a:solidFill>
          <a:latin typeface="+mn-lt"/>
          <a:ea typeface="+mn-ea"/>
          <a:cs typeface="+mn-cs"/>
        </a:defRPr>
      </a:lvl1pPr>
      <a:lvl2pPr marL="823913" indent="-317500" algn="l" defTabSz="1014413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rgbClr val="FFFFFF"/>
          </a:solidFill>
          <a:latin typeface="+mn-lt"/>
        </a:defRPr>
      </a:lvl2pPr>
      <a:lvl3pPr marL="1266825" indent="-252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FFFFFF"/>
          </a:solidFill>
          <a:latin typeface="+mn-lt"/>
        </a:defRPr>
      </a:lvl3pPr>
      <a:lvl4pPr marL="1773238" indent="-252413" algn="l" defTabSz="1014413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2812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7384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31956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6528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41100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Cyrl-R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ЕФИКАСНА ДОСТАВА ПОЗИВА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699" y="2624138"/>
            <a:ext cx="8339137" cy="4828381"/>
          </a:xfrm>
        </p:spPr>
        <p:txBody>
          <a:bodyPr/>
          <a:lstStyle/>
          <a:p>
            <a:r>
              <a:rPr lang="sr-Cyrl-RS" dirty="0" smtClean="0">
                <a:latin typeface="Cambria" panose="02040503050406030204" pitchFamily="18" charset="0"/>
              </a:rPr>
              <a:t>   </a:t>
            </a:r>
            <a:r>
              <a:rPr lang="sr-Cyrl-RS" sz="3400" dirty="0" smtClean="0">
                <a:latin typeface="Cambria" panose="02040503050406030204" pitchFamily="18" charset="0"/>
              </a:rPr>
              <a:t>Пример Прекршајног суда у Новом </a:t>
            </a:r>
            <a:r>
              <a:rPr lang="sr-Cyrl-RS" sz="3400" dirty="0" smtClean="0">
                <a:latin typeface="Cambria" panose="02040503050406030204" pitchFamily="18" charset="0"/>
              </a:rPr>
              <a:t>Саду</a:t>
            </a:r>
          </a:p>
          <a:p>
            <a:endParaRPr lang="sr-Cyrl-RS" sz="3400" dirty="0">
              <a:latin typeface="Cambria" panose="02040503050406030204" pitchFamily="18" charset="0"/>
            </a:endParaRPr>
          </a:p>
          <a:p>
            <a:endParaRPr lang="sr-Cyrl-RS" sz="3400" dirty="0" smtClean="0">
              <a:latin typeface="Cambria" panose="02040503050406030204" pitchFamily="18" charset="0"/>
            </a:endParaRPr>
          </a:p>
          <a:p>
            <a:endParaRPr lang="sr-Cyrl-RS" sz="3400" dirty="0">
              <a:latin typeface="Cambria" panose="02040503050406030204" pitchFamily="18" charset="0"/>
            </a:endParaRPr>
          </a:p>
          <a:p>
            <a:endParaRPr lang="sr-Cyrl-RS" sz="3400" dirty="0" smtClean="0">
              <a:latin typeface="Cambria" panose="02040503050406030204" pitchFamily="18" charset="0"/>
            </a:endParaRPr>
          </a:p>
          <a:p>
            <a:endParaRPr lang="sr-Cyrl-RS" sz="3400" dirty="0">
              <a:latin typeface="Cambria" panose="02040503050406030204" pitchFamily="18" charset="0"/>
            </a:endParaRPr>
          </a:p>
          <a:p>
            <a:pPr algn="r"/>
            <a:r>
              <a:rPr lang="sr-Cyrl-RS" sz="3400" dirty="0">
                <a:latin typeface="Cambria" panose="02040503050406030204" pitchFamily="18" charset="0"/>
              </a:rPr>
              <a:t>м</a:t>
            </a:r>
            <a:r>
              <a:rPr lang="sr-Cyrl-RS" sz="3400" dirty="0" smtClean="0">
                <a:latin typeface="Cambria" panose="02040503050406030204" pitchFamily="18" charset="0"/>
              </a:rPr>
              <a:t>р Каменко В. Козарски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80" y="3413919"/>
            <a:ext cx="4462573" cy="2512147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75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r>
              <a:rPr lang="sr-Cyrl-CS" dirty="0">
                <a:latin typeface="Cambria" panose="02040503050406030204" pitchFamily="18" charset="0"/>
              </a:rPr>
              <a:t>Трошкови за услуге доставе у </a:t>
            </a:r>
            <a:r>
              <a:rPr lang="sr-Cyrl-CS" b="1" dirty="0" smtClean="0">
                <a:latin typeface="Cambria" panose="02040503050406030204" pitchFamily="18" charset="0"/>
              </a:rPr>
              <a:t>2015.</a:t>
            </a:r>
            <a:r>
              <a:rPr lang="sr-Cyrl-CS" dirty="0">
                <a:latin typeface="Cambria" panose="02040503050406030204" pitchFamily="18" charset="0"/>
              </a:rPr>
              <a:t>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м</a:t>
            </a:r>
            <a:r>
              <a:rPr lang="sr-Cyrl-CS" dirty="0" smtClean="0">
                <a:latin typeface="Cambria" panose="02040503050406030204" pitchFamily="18" charset="0"/>
              </a:rPr>
              <a:t>ај - јун          269.280,00      348.062,00</a:t>
            </a: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 smtClean="0">
                <a:latin typeface="Cambria" panose="02040503050406030204" pitchFamily="18" charset="0"/>
              </a:rPr>
              <a:t>јул</a:t>
            </a:r>
            <a:r>
              <a:rPr lang="sr-Cyrl-CS" dirty="0">
                <a:latin typeface="Cambria" panose="02040503050406030204" pitchFamily="18" charset="0"/>
              </a:rPr>
              <a:t>	 </a:t>
            </a:r>
            <a:r>
              <a:rPr lang="sr-Cyrl-CS" dirty="0" smtClean="0">
                <a:latin typeface="Cambria" panose="02040503050406030204" pitchFamily="18" charset="0"/>
              </a:rPr>
              <a:t>                  238.520,00      308.302,00 </a:t>
            </a:r>
          </a:p>
          <a:p>
            <a:pPr lvl="0"/>
            <a:r>
              <a:rPr lang="sr-Cyrl-CS" dirty="0" smtClean="0">
                <a:latin typeface="Cambria" panose="02040503050406030204" pitchFamily="18" charset="0"/>
              </a:rPr>
              <a:t>август             153.840,00      198.848,00 </a:t>
            </a: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CS" b="1" dirty="0">
                <a:latin typeface="Cambria" panose="02040503050406030204" pitchFamily="18" charset="0"/>
              </a:rPr>
              <a:t>Укупно:    </a:t>
            </a:r>
            <a:r>
              <a:rPr lang="sr-Cyrl-CS" b="1" dirty="0" smtClean="0">
                <a:latin typeface="Cambria" panose="02040503050406030204" pitchFamily="18" charset="0"/>
              </a:rPr>
              <a:t>     661.640,00     855.213,00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2015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335582"/>
              </p:ext>
            </p:extLst>
          </p:nvPr>
        </p:nvGraphicFramePr>
        <p:xfrm>
          <a:off x="806450" y="1666875"/>
          <a:ext cx="8626475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8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r>
              <a:rPr lang="sr-Cyrl-CS" dirty="0">
                <a:latin typeface="Cambria" panose="02040503050406030204" pitchFamily="18" charset="0"/>
              </a:rPr>
              <a:t>Трошкови за услуге доставе </a:t>
            </a:r>
            <a:r>
              <a:rPr lang="sr-Cyrl-CS" b="1" dirty="0" smtClean="0">
                <a:latin typeface="Cambria" panose="02040503050406030204" pitchFamily="18" charset="0"/>
              </a:rPr>
              <a:t>ПТТ</a:t>
            </a:r>
            <a:endParaRPr lang="en-US" b="1" dirty="0">
              <a:latin typeface="Cambria" panose="02040503050406030204" pitchFamily="18" charset="0"/>
            </a:endParaRPr>
          </a:p>
          <a:p>
            <a:r>
              <a:rPr lang="sr-Cyrl-RS" dirty="0" smtClean="0">
                <a:latin typeface="Cambria" panose="02040503050406030204" pitchFamily="18" charset="0"/>
              </a:rPr>
              <a:t>2013.        </a:t>
            </a:r>
            <a:r>
              <a:rPr lang="sr-Cyrl-CS" sz="3200" b="1" dirty="0" smtClean="0">
                <a:latin typeface="Cambria" panose="02040503050406030204" pitchFamily="18" charset="0"/>
              </a:rPr>
              <a:t>4.144.186,00</a:t>
            </a:r>
            <a:r>
              <a:rPr lang="sr-Cyrl-CS" sz="3200" dirty="0">
                <a:latin typeface="Cambria" panose="02040503050406030204" pitchFamily="18" charset="0"/>
              </a:rPr>
              <a:t> +  </a:t>
            </a:r>
            <a:r>
              <a:rPr lang="sr-Cyrl-CS" sz="3200" b="1" dirty="0" smtClean="0">
                <a:latin typeface="Cambria" panose="02040503050406030204" pitchFamily="18" charset="0"/>
              </a:rPr>
              <a:t>187.000,00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sr-Cyrl-RS" dirty="0" smtClean="0">
                <a:latin typeface="Cambria" panose="02040503050406030204" pitchFamily="18" charset="0"/>
              </a:rPr>
              <a:t>2014.        </a:t>
            </a:r>
            <a:r>
              <a:rPr lang="sr-Cyrl-CS" sz="3200" b="1" dirty="0" smtClean="0">
                <a:latin typeface="Cambria" panose="02040503050406030204" pitchFamily="18" charset="0"/>
              </a:rPr>
              <a:t>7.500.660,00</a:t>
            </a:r>
            <a:r>
              <a:rPr lang="sr-Cyrl-CS" sz="3200" dirty="0" smtClean="0">
                <a:latin typeface="Cambria" panose="02040503050406030204" pitchFamily="18" charset="0"/>
              </a:rPr>
              <a:t> </a:t>
            </a:r>
            <a:r>
              <a:rPr lang="sr-Cyrl-CS" sz="3200" dirty="0">
                <a:latin typeface="Cambria" panose="02040503050406030204" pitchFamily="18" charset="0"/>
              </a:rPr>
              <a:t>+  </a:t>
            </a:r>
            <a:r>
              <a:rPr lang="sr-Cyrl-CS" sz="3200" b="1" dirty="0" smtClean="0">
                <a:latin typeface="Cambria" panose="02040503050406030204" pitchFamily="18" charset="0"/>
              </a:rPr>
              <a:t>386.000,00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sr-Cyrl-RS" dirty="0" smtClean="0">
                <a:latin typeface="Cambria" panose="02040503050406030204" pitchFamily="18" charset="0"/>
              </a:rPr>
              <a:t>2015.        </a:t>
            </a:r>
            <a:r>
              <a:rPr lang="sr-Cyrl-CS" sz="3200" b="1" dirty="0" smtClean="0">
                <a:latin typeface="Cambria" panose="02040503050406030204" pitchFamily="18" charset="0"/>
              </a:rPr>
              <a:t>6.045.755,00</a:t>
            </a:r>
            <a:r>
              <a:rPr lang="sr-Cyrl-CS" sz="3200" dirty="0" smtClean="0">
                <a:latin typeface="Cambria" panose="02040503050406030204" pitchFamily="18" charset="0"/>
              </a:rPr>
              <a:t> </a:t>
            </a:r>
            <a:r>
              <a:rPr lang="sr-Cyrl-CS" sz="3200" dirty="0">
                <a:latin typeface="Cambria" panose="02040503050406030204" pitchFamily="18" charset="0"/>
              </a:rPr>
              <a:t>+  </a:t>
            </a:r>
            <a:r>
              <a:rPr lang="sr-Cyrl-CS" sz="3200" b="1" dirty="0" smtClean="0">
                <a:latin typeface="Cambria" panose="02040503050406030204" pitchFamily="18" charset="0"/>
              </a:rPr>
              <a:t>285.000,00</a:t>
            </a:r>
          </a:p>
          <a:p>
            <a:pPr marL="0" indent="0">
              <a:buNone/>
            </a:pPr>
            <a:endParaRPr lang="sr-Cyrl-CS" sz="3200" b="1" dirty="0" smtClean="0">
              <a:latin typeface="Cambria" panose="02040503050406030204" pitchFamily="18" charset="0"/>
            </a:endParaRPr>
          </a:p>
          <a:p>
            <a:r>
              <a:rPr lang="sr-Cyrl-CS" sz="3200" dirty="0">
                <a:latin typeface="Cambria" panose="02040503050406030204" pitchFamily="18" charset="0"/>
              </a:rPr>
              <a:t>Трошкови за услуге </a:t>
            </a:r>
            <a:r>
              <a:rPr lang="sr-Cyrl-CS" sz="3200" dirty="0" smtClean="0">
                <a:latin typeface="Cambria" panose="02040503050406030204" pitchFamily="18" charset="0"/>
              </a:rPr>
              <a:t>доставе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2013. </a:t>
            </a:r>
            <a:r>
              <a:rPr lang="sr-Cyrl-RS" dirty="0" smtClean="0">
                <a:latin typeface="Cambria" panose="02040503050406030204" pitchFamily="18" charset="0"/>
              </a:rPr>
              <a:t>      </a:t>
            </a:r>
            <a:r>
              <a:rPr lang="sr-Cyrl-CS" b="1" dirty="0" smtClean="0">
                <a:latin typeface="Cambria" panose="02040503050406030204" pitchFamily="18" charset="0"/>
              </a:rPr>
              <a:t>3.747.511,88</a:t>
            </a:r>
            <a:endParaRPr lang="en-US" sz="2800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2014. </a:t>
            </a:r>
            <a:r>
              <a:rPr lang="sr-Cyrl-RS" dirty="0" smtClean="0">
                <a:latin typeface="Cambria" panose="02040503050406030204" pitchFamily="18" charset="0"/>
              </a:rPr>
              <a:t>          </a:t>
            </a:r>
            <a:r>
              <a:rPr lang="sr-Cyrl-CS" b="1" dirty="0" smtClean="0">
                <a:latin typeface="Cambria" panose="02040503050406030204" pitchFamily="18" charset="0"/>
              </a:rPr>
              <a:t>395.810,80</a:t>
            </a:r>
            <a:endParaRPr lang="en-US" sz="2800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2015. </a:t>
            </a:r>
            <a:r>
              <a:rPr lang="sr-Cyrl-RS" dirty="0" smtClean="0">
                <a:latin typeface="Cambria" panose="02040503050406030204" pitchFamily="18" charset="0"/>
              </a:rPr>
              <a:t>          </a:t>
            </a:r>
            <a:r>
              <a:rPr lang="sr-Cyrl-CS" b="1" dirty="0" smtClean="0">
                <a:latin typeface="Cambria" panose="02040503050406030204" pitchFamily="18" charset="0"/>
              </a:rPr>
              <a:t>661.000,00   </a:t>
            </a:r>
            <a:r>
              <a:rPr lang="sr-Cyrl-CS" b="1" dirty="0" smtClean="0">
                <a:latin typeface="Cambria" panose="02040503050406030204" pitchFamily="18" charset="0"/>
              </a:rPr>
              <a:t>     855.213,00</a:t>
            </a:r>
            <a:endParaRPr lang="sr-Cyrl-CS" sz="2800" b="1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508919"/>
            <a:ext cx="8890000" cy="5334000"/>
          </a:xfrm>
        </p:spPr>
      </p:pic>
    </p:spTree>
    <p:extLst>
      <p:ext uri="{BB962C8B-B14F-4D97-AF65-F5344CB8AC3E}">
        <p14:creationId xmlns:p14="http://schemas.microsoft.com/office/powerpoint/2010/main" val="40749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8" y="1813719"/>
            <a:ext cx="8570050" cy="5255655"/>
          </a:xfrm>
        </p:spPr>
      </p:pic>
    </p:spTree>
    <p:extLst>
      <p:ext uri="{BB962C8B-B14F-4D97-AF65-F5344CB8AC3E}">
        <p14:creationId xmlns:p14="http://schemas.microsoft.com/office/powerpoint/2010/main" val="3605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pPr lvl="0" algn="just"/>
            <a:endParaRPr lang="sr-Cyrl-RS" dirty="0" smtClean="0">
              <a:latin typeface="Cambria" panose="02040503050406030204" pitchFamily="18" charset="0"/>
            </a:endParaRPr>
          </a:p>
          <a:p>
            <a:pPr lvl="0" algn="ctr"/>
            <a:r>
              <a:rPr lang="sr-Cyrl-RS" dirty="0" smtClean="0">
                <a:latin typeface="Cambria" panose="02040503050406030204" pitchFamily="18" charset="0"/>
              </a:rPr>
              <a:t>РАЗЛИКЕ   У   ДОСТАВЉАЊУ</a:t>
            </a:r>
          </a:p>
          <a:p>
            <a:pPr marL="0" lvl="0" indent="0" algn="just">
              <a:buNone/>
            </a:pPr>
            <a:endParaRPr lang="sr-Cyrl-RS" dirty="0">
              <a:latin typeface="Cambria" panose="02040503050406030204" pitchFamily="18" charset="0"/>
            </a:endParaRPr>
          </a:p>
          <a:p>
            <a:pPr lvl="0" algn="just"/>
            <a:r>
              <a:rPr lang="en-US" dirty="0" err="1" smtClean="0">
                <a:latin typeface="Cambria" panose="02040503050406030204" pitchFamily="18" charset="0"/>
              </a:rPr>
              <a:t>достављачи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неколико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пута</a:t>
            </a:r>
            <a:r>
              <a:rPr lang="en-US" dirty="0">
                <a:latin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</a:rPr>
              <a:t>за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исти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износ</a:t>
            </a:r>
            <a:r>
              <a:rPr lang="en-US" dirty="0">
                <a:latin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</a:rPr>
              <a:t>одлазили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адресу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странке</a:t>
            </a:r>
            <a:r>
              <a:rPr lang="sr-Cyrl-RS" dirty="0" smtClean="0">
                <a:latin typeface="Cambria" panose="020405030504060302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sr-Cyrl-RS" dirty="0" smtClean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endParaRPr lang="sr-Cyrl-RS" dirty="0">
              <a:latin typeface="Cambria" panose="02040503050406030204" pitchFamily="18" charset="0"/>
            </a:endParaRPr>
          </a:p>
          <a:p>
            <a:pPr lvl="0" algn="just"/>
            <a:r>
              <a:rPr lang="en-US" dirty="0" err="1" smtClean="0">
                <a:latin typeface="Cambria" panose="02040503050406030204" pitchFamily="18" charset="0"/>
              </a:rPr>
              <a:t>ефикасније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поштовање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рокова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који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битни</a:t>
            </a:r>
            <a:r>
              <a:rPr lang="en-US" dirty="0">
                <a:latin typeface="Cambria" panose="02040503050406030204" pitchFamily="18" charset="0"/>
              </a:rPr>
              <a:t> у </a:t>
            </a:r>
            <a:r>
              <a:rPr lang="en-US" dirty="0" err="1">
                <a:latin typeface="Cambria" panose="02040503050406030204" pitchFamily="18" charset="0"/>
              </a:rPr>
              <a:t>судском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поступку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dirty="0" err="1" smtClean="0">
                <a:latin typeface="Cambria" panose="02040503050406030204" pitchFamily="18" charset="0"/>
              </a:rPr>
              <a:t>самим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тим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смањење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броја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предмета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који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застаревали</a:t>
            </a:r>
            <a:r>
              <a:rPr lang="en-US" dirty="0">
                <a:latin typeface="Cambria" panose="02040503050406030204" pitchFamily="18" charset="0"/>
              </a:rPr>
              <a:t> у </a:t>
            </a:r>
            <a:r>
              <a:rPr lang="en-US" dirty="0" err="1">
                <a:latin typeface="Cambria" panose="02040503050406030204" pitchFamily="18" charset="0"/>
              </a:rPr>
              <a:t>законском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року</a:t>
            </a:r>
            <a:r>
              <a:rPr lang="en-US" dirty="0">
                <a:latin typeface="Cambria" panose="020405030504060302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70407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pPr lvl="0" algn="just"/>
            <a:endParaRPr lang="sr-Cyrl-RS" dirty="0" smtClean="0">
              <a:latin typeface="Cambria" panose="02040503050406030204" pitchFamily="18" charset="0"/>
            </a:endParaRPr>
          </a:p>
          <a:p>
            <a:pPr algn="ctr"/>
            <a:r>
              <a:rPr lang="sr-Cyrl-RS" dirty="0">
                <a:latin typeface="Cambria" panose="02040503050406030204" pitchFamily="18" charset="0"/>
              </a:rPr>
              <a:t>РАЗЛИКЕ   У   ДОСТАВЉАЊУ</a:t>
            </a:r>
          </a:p>
          <a:p>
            <a:pPr marL="0" lvl="0" indent="0" algn="just">
              <a:buNone/>
            </a:pPr>
            <a:endParaRPr lang="sr-Cyrl-RS" dirty="0">
              <a:latin typeface="Cambria" panose="02040503050406030204" pitchFamily="18" charset="0"/>
            </a:endParaRPr>
          </a:p>
          <a:p>
            <a:pPr lvl="0" algn="just"/>
            <a:r>
              <a:rPr lang="en-US" dirty="0" err="1" smtClean="0">
                <a:latin typeface="Cambria" panose="02040503050406030204" pitchFamily="18" charset="0"/>
              </a:rPr>
              <a:t>достављачи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давали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прецизна</a:t>
            </a:r>
            <a:r>
              <a:rPr lang="en-US" dirty="0">
                <a:latin typeface="Cambria" panose="02040503050406030204" pitchFamily="18" charset="0"/>
              </a:rPr>
              <a:t> и </a:t>
            </a:r>
            <a:r>
              <a:rPr lang="en-US" dirty="0" err="1">
                <a:latin typeface="Cambria" panose="02040503050406030204" pitchFamily="18" charset="0"/>
              </a:rPr>
              <a:t>јасна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запажања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терена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која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олакшала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процесне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радње</a:t>
            </a:r>
            <a:r>
              <a:rPr lang="en-US" dirty="0">
                <a:latin typeface="Cambria" panose="02040503050406030204" pitchFamily="18" charset="0"/>
              </a:rPr>
              <a:t> у </a:t>
            </a:r>
            <a:r>
              <a:rPr lang="en-US" dirty="0" err="1" smtClean="0">
                <a:latin typeface="Cambria" panose="02040503050406030204" pitchFamily="18" charset="0"/>
              </a:rPr>
              <a:t>поступку</a:t>
            </a:r>
            <a:endParaRPr lang="sr-Cyrl-RS" dirty="0" smtClean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endParaRPr lang="sr-Cyrl-RS" dirty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  <a:p>
            <a:pPr algn="just"/>
            <a:r>
              <a:rPr lang="en-US" dirty="0" err="1">
                <a:latin typeface="Cambria" panose="02040503050406030204" pitchFamily="18" charset="0"/>
              </a:rPr>
              <a:t>достављачи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радили</a:t>
            </a:r>
            <a:r>
              <a:rPr lang="en-US" dirty="0">
                <a:latin typeface="Cambria" panose="02040503050406030204" pitchFamily="18" charset="0"/>
              </a:rPr>
              <a:t> у </a:t>
            </a:r>
            <a:r>
              <a:rPr lang="en-US" dirty="0" err="1">
                <a:latin typeface="Cambria" panose="02040503050406030204" pitchFamily="18" charset="0"/>
              </a:rPr>
              <a:t>послеподневним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сатима</a:t>
            </a:r>
            <a:r>
              <a:rPr lang="en-US" dirty="0">
                <a:latin typeface="Cambria" panose="02040503050406030204" pitchFamily="18" charset="0"/>
              </a:rPr>
              <a:t> и </a:t>
            </a:r>
            <a:r>
              <a:rPr lang="en-US" dirty="0" err="1" smtClean="0">
                <a:latin typeface="Cambria" panose="02040503050406030204" pitchFamily="18" charset="0"/>
              </a:rPr>
              <a:t>викендом</a:t>
            </a:r>
            <a:r>
              <a:rPr lang="sr-Cyrl-RS" dirty="0" smtClean="0">
                <a:latin typeface="Cambria" panose="020405030504060302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а </a:t>
            </a:r>
            <a:r>
              <a:rPr lang="en-US" dirty="0" err="1">
                <a:latin typeface="Cambria" panose="02040503050406030204" pitchFamily="18" charset="0"/>
              </a:rPr>
              <a:t>цена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услуге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је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била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по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уредном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достављању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једног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писмена</a:t>
            </a:r>
            <a:r>
              <a:rPr lang="en-US" dirty="0">
                <a:latin typeface="Cambria" panose="02040503050406030204" pitchFamily="18" charset="0"/>
              </a:rPr>
              <a:t> (а </a:t>
            </a:r>
            <a:r>
              <a:rPr lang="en-US" dirty="0" err="1">
                <a:latin typeface="Cambria" panose="02040503050406030204" pitchFamily="18" charset="0"/>
              </a:rPr>
              <a:t>не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сваком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као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код</a:t>
            </a:r>
            <a:r>
              <a:rPr lang="en-US" dirty="0">
                <a:latin typeface="Cambria" panose="02040503050406030204" pitchFamily="18" charset="0"/>
              </a:rPr>
              <a:t> ПТТ </a:t>
            </a:r>
            <a:r>
              <a:rPr lang="en-US" dirty="0" err="1">
                <a:latin typeface="Cambria" panose="02040503050406030204" pitchFamily="18" charset="0"/>
              </a:rPr>
              <a:t>службе</a:t>
            </a:r>
            <a:r>
              <a:rPr lang="en-US" dirty="0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071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pPr lvl="0" algn="just"/>
            <a:endParaRPr lang="sr-Cyrl-RS" dirty="0" smtClean="0">
              <a:latin typeface="Cambria" panose="02040503050406030204" pitchFamily="18" charset="0"/>
            </a:endParaRPr>
          </a:p>
          <a:p>
            <a:pPr algn="ctr"/>
            <a:r>
              <a:rPr lang="sr-Cyrl-RS" dirty="0">
                <a:latin typeface="Cambria" panose="02040503050406030204" pitchFamily="18" charset="0"/>
              </a:rPr>
              <a:t>РАЗЛИКЕ   У   ДОСТАВЉАЊУ</a:t>
            </a:r>
          </a:p>
          <a:p>
            <a:pPr marL="0" lvl="0" indent="0" algn="just">
              <a:buNone/>
            </a:pPr>
            <a:endParaRPr lang="sr-Cyrl-RS" dirty="0">
              <a:latin typeface="Cambria" panose="02040503050406030204" pitchFamily="18" charset="0"/>
            </a:endParaRPr>
          </a:p>
          <a:p>
            <a:pPr lvl="0" algn="just"/>
            <a:r>
              <a:rPr lang="sr-Cyrl-RS" dirty="0" smtClean="0">
                <a:latin typeface="Cambria" panose="02040503050406030204" pitchFamily="18" charset="0"/>
              </a:rPr>
              <a:t>поштари су у току радног времена одлазили на адресу примаоца (када је већина запослених одсутна од куће)</a:t>
            </a:r>
            <a:endParaRPr lang="sr-Cyrl-RS" dirty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  <a:p>
            <a:pPr algn="just"/>
            <a:r>
              <a:rPr lang="sr-Cyrl-RS" dirty="0" smtClean="0">
                <a:latin typeface="Cambria" panose="02040503050406030204" pitchFamily="18" charset="0"/>
              </a:rPr>
              <a:t>поштари </a:t>
            </a:r>
            <a:r>
              <a:rPr lang="en-US" dirty="0" err="1" smtClean="0">
                <a:latin typeface="Cambria" panose="02040503050406030204" pitchFamily="18" charset="0"/>
              </a:rPr>
              <a:t>су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остављали обавештење да се писмено подигне у пошти у року од 5 дана,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а </a:t>
            </a:r>
            <a:r>
              <a:rPr lang="en-US" dirty="0" err="1">
                <a:latin typeface="Cambria" panose="02040503050406030204" pitchFamily="18" charset="0"/>
              </a:rPr>
              <a:t>цена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’’услуге’’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тј пошиљке </a:t>
            </a:r>
            <a:r>
              <a:rPr lang="en-US" dirty="0" err="1" smtClean="0">
                <a:latin typeface="Cambria" panose="02040503050406030204" pitchFamily="18" charset="0"/>
              </a:rPr>
              <a:t>је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била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по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сваком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писмену</a:t>
            </a:r>
            <a:r>
              <a:rPr lang="sr-Cyrl-RS" dirty="0" smtClean="0">
                <a:latin typeface="Cambria" panose="02040503050406030204" pitchFamily="18" charset="0"/>
              </a:rPr>
              <a:t>, које је морало бити поново експедовано уколико се не уручи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03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pPr lvl="0" algn="just"/>
            <a:endParaRPr lang="sr-Cyrl-RS" dirty="0" smtClean="0">
              <a:latin typeface="Cambria" panose="02040503050406030204" pitchFamily="18" charset="0"/>
            </a:endParaRPr>
          </a:p>
          <a:p>
            <a:pPr algn="ctr"/>
            <a:r>
              <a:rPr lang="sr-Cyrl-RS" dirty="0">
                <a:latin typeface="Cambria" panose="02040503050406030204" pitchFamily="18" charset="0"/>
              </a:rPr>
              <a:t>РАЗЛИКЕ   У   ДОСТАВЉАЊУ</a:t>
            </a:r>
          </a:p>
          <a:p>
            <a:pPr marL="0" lvl="0" indent="0" algn="just">
              <a:buNone/>
            </a:pPr>
            <a:endParaRPr lang="sr-Cyrl-RS" dirty="0">
              <a:latin typeface="Cambria" panose="02040503050406030204" pitchFamily="18" charset="0"/>
            </a:endParaRPr>
          </a:p>
          <a:p>
            <a:pPr lvl="0" algn="just"/>
            <a:r>
              <a:rPr lang="sr-Cyrl-RS" dirty="0" smtClean="0">
                <a:latin typeface="Cambria" panose="02040503050406030204" pitchFamily="18" charset="0"/>
              </a:rPr>
              <a:t>Када се поново доставља пошиљка, мора се поново ’’препаковати’’, нова коверта, поново попуњавати подаци, адреса . . . (додатни трошкови на већ постојећу цену нове пошиљке), о времену и раду да се не говори.</a:t>
            </a:r>
            <a:endParaRPr lang="sr-Cyrl-RS" dirty="0">
              <a:latin typeface="Cambria" panose="02040503050406030204" pitchFamily="18" charset="0"/>
            </a:endParaRPr>
          </a:p>
          <a:p>
            <a:pPr marL="0" lvl="0" indent="0" algn="just">
              <a:buNone/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79" y="4709319"/>
            <a:ext cx="3055189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0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endParaRPr lang="sr-Cyrl-RS" b="1" dirty="0" smtClean="0">
              <a:latin typeface="Cambria" panose="02040503050406030204" pitchFamily="18" charset="0"/>
            </a:endParaRPr>
          </a:p>
          <a:p>
            <a:endParaRPr lang="sr-Cyrl-RS" b="1" dirty="0">
              <a:latin typeface="Cambria" panose="02040503050406030204" pitchFamily="18" charset="0"/>
            </a:endParaRPr>
          </a:p>
          <a:p>
            <a:r>
              <a:rPr lang="en-US" b="1" dirty="0" err="1" smtClean="0">
                <a:latin typeface="Cambria" panose="02040503050406030204" pitchFamily="18" charset="0"/>
              </a:rPr>
              <a:t>Ефикасност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рада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интерне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доставне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службе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се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огледала</a:t>
            </a:r>
            <a:r>
              <a:rPr lang="en-US" b="1" dirty="0">
                <a:latin typeface="Cambria" panose="02040503050406030204" pitchFamily="18" charset="0"/>
              </a:rPr>
              <a:t> у </a:t>
            </a:r>
            <a:r>
              <a:rPr lang="en-US" b="1" dirty="0" err="1">
                <a:latin typeface="Cambria" panose="02040503050406030204" pitchFamily="18" charset="0"/>
              </a:rPr>
              <a:t>следећем</a:t>
            </a:r>
            <a:r>
              <a:rPr lang="en-US" b="1" dirty="0" smtClean="0">
                <a:latin typeface="Cambria" panose="02040503050406030204" pitchFamily="18" charset="0"/>
              </a:rPr>
              <a:t>:</a:t>
            </a:r>
            <a:endParaRPr lang="sr-Cyrl-RS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/>
              <a:t> </a:t>
            </a:r>
          </a:p>
          <a:p>
            <a:pPr lvl="0"/>
            <a:r>
              <a:rPr lang="en-US" dirty="0" err="1">
                <a:latin typeface="Cambria" panose="02040503050406030204" pitchFamily="18" charset="0"/>
              </a:rPr>
              <a:t>процентуално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гледано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успешност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уручења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кретала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од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75%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80%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број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задужених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писмена</a:t>
            </a:r>
            <a:r>
              <a:rPr lang="en-US" dirty="0">
                <a:latin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</a:rPr>
              <a:t>не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месечном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нив</a:t>
            </a:r>
            <a:r>
              <a:rPr lang="en-US" dirty="0" err="1">
                <a:latin typeface="Cambria" panose="02040503050406030204" pitchFamily="18" charset="0"/>
              </a:rPr>
              <a:t>о</a:t>
            </a:r>
            <a:r>
              <a:rPr lang="en-US" dirty="0" err="1" smtClean="0">
                <a:latin typeface="Cambria" panose="02040503050406030204" pitchFamily="18" charset="0"/>
              </a:rPr>
              <a:t>у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број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задужених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је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од</a:t>
            </a:r>
            <a:r>
              <a:rPr lang="en-US" dirty="0">
                <a:latin typeface="Cambria" panose="02040503050406030204" pitchFamily="18" charset="0"/>
              </a:rPr>
              <a:t> 7.000 </a:t>
            </a:r>
            <a:r>
              <a:rPr lang="en-US" dirty="0" err="1">
                <a:latin typeface="Cambria" panose="02040503050406030204" pitchFamily="18" charset="0"/>
              </a:rPr>
              <a:t>до</a:t>
            </a:r>
            <a:r>
              <a:rPr lang="en-US" dirty="0">
                <a:latin typeface="Cambria" panose="02040503050406030204" pitchFamily="18" charset="0"/>
              </a:rPr>
              <a:t> 10.000 </a:t>
            </a:r>
            <a:r>
              <a:rPr lang="en-US" dirty="0" err="1">
                <a:latin typeface="Cambria" panose="02040503050406030204" pitchFamily="18" charset="0"/>
              </a:rPr>
              <a:t>комада</a:t>
            </a:r>
            <a:r>
              <a:rPr lang="en-US" dirty="0">
                <a:latin typeface="Cambria" panose="02040503050406030204" pitchFamily="18" charset="0"/>
              </a:rPr>
              <a:t>), </a:t>
            </a:r>
            <a:endParaRPr lang="sr-Cyrl-R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Cyrl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ЕФИКАСНА ДОСТАВА ПОЗИВА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237" y="2423320"/>
            <a:ext cx="8229599" cy="4495800"/>
          </a:xfrm>
        </p:spPr>
        <p:txBody>
          <a:bodyPr/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2423319"/>
            <a:ext cx="8229600" cy="4495800"/>
          </a:xfrm>
          <a:prstGeom prst="rect">
            <a:avLst/>
          </a:prstGeom>
          <a:effectLst>
            <a:innerShdw blurRad="63500" dist="889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887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endParaRPr lang="sr-Cyrl-RS" b="1" dirty="0" smtClean="0">
              <a:latin typeface="Cambria" panose="02040503050406030204" pitchFamily="18" charset="0"/>
            </a:endParaRPr>
          </a:p>
          <a:p>
            <a:endParaRPr lang="sr-Cyrl-RS" b="1" dirty="0" smtClean="0">
              <a:latin typeface="Cambria" panose="02040503050406030204" pitchFamily="18" charset="0"/>
            </a:endParaRPr>
          </a:p>
          <a:p>
            <a:r>
              <a:rPr lang="en-US" b="1" dirty="0" err="1" smtClean="0">
                <a:latin typeface="Cambria" panose="02040503050406030204" pitchFamily="18" charset="0"/>
              </a:rPr>
              <a:t>Ефикасност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рада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sr-Cyrl-RS" b="1" dirty="0" smtClean="0">
                <a:latin typeface="Cambria" panose="02040503050406030204" pitchFamily="18" charset="0"/>
              </a:rPr>
              <a:t>птт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доставне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службе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се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огледала</a:t>
            </a:r>
            <a:r>
              <a:rPr lang="en-US" b="1" dirty="0">
                <a:latin typeface="Cambria" panose="02040503050406030204" pitchFamily="18" charset="0"/>
              </a:rPr>
              <a:t> у </a:t>
            </a:r>
            <a:r>
              <a:rPr lang="en-US" b="1" dirty="0" err="1">
                <a:latin typeface="Cambria" panose="02040503050406030204" pitchFamily="18" charset="0"/>
              </a:rPr>
              <a:t>следећем</a:t>
            </a:r>
            <a:r>
              <a:rPr lang="en-US" b="1" dirty="0">
                <a:latin typeface="Cambria" panose="02040503050406030204" pitchFamily="18" charset="0"/>
              </a:rPr>
              <a:t>:</a:t>
            </a:r>
            <a:endParaRPr lang="sr-Cyrl-RS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Cyrl-RS" b="1" dirty="0">
              <a:latin typeface="Cambria" panose="02040503050406030204" pitchFamily="18" charset="0"/>
            </a:endParaRPr>
          </a:p>
          <a:p>
            <a:pPr lvl="0"/>
            <a:r>
              <a:rPr lang="en-US" dirty="0" err="1" smtClean="0">
                <a:latin typeface="Cambria" panose="02040503050406030204" pitchFamily="18" charset="0"/>
              </a:rPr>
              <a:t>ефикасност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уручења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sr-Cyrl-R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sr-Cyrl-RS" dirty="0" smtClean="0">
                <a:latin typeface="Cambria" panose="02040503050406030204" pitchFamily="18" charset="0"/>
              </a:rPr>
              <a:t>        </a:t>
            </a:r>
            <a:r>
              <a:rPr lang="en-US" dirty="0" err="1" smtClean="0">
                <a:latin typeface="Cambria" panose="02040503050406030204" pitchFamily="18" charset="0"/>
              </a:rPr>
              <a:t>од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25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30</a:t>
            </a:r>
            <a:r>
              <a:rPr lang="en-US" b="1" dirty="0">
                <a:latin typeface="Cambria" panose="02040503050406030204" pitchFamily="18" charset="0"/>
              </a:rPr>
              <a:t>%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sr-Cyrl-R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sr-Cyrl-RS" dirty="0" smtClean="0">
                <a:latin typeface="Cambria" panose="02040503050406030204" pitchFamily="18" charset="0"/>
              </a:rPr>
              <a:t>     </a:t>
            </a:r>
            <a:r>
              <a:rPr lang="en-US" dirty="0" err="1" smtClean="0">
                <a:latin typeface="Cambria" panose="02040503050406030204" pitchFamily="18" charset="0"/>
              </a:rPr>
              <a:t>успешних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уручења</a:t>
            </a:r>
            <a:endParaRPr lang="sr-Cyrl-RS" dirty="0" smtClean="0">
              <a:latin typeface="Cambria" panose="02040503050406030204" pitchFamily="18" charset="0"/>
            </a:endParaRPr>
          </a:p>
          <a:p>
            <a:pPr lvl="0"/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5997" y="2766955"/>
            <a:ext cx="4800600" cy="350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7" y="5347494"/>
            <a:ext cx="2952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УРУЧЕЊЕ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470797"/>
              </p:ext>
            </p:extLst>
          </p:nvPr>
        </p:nvGraphicFramePr>
        <p:xfrm>
          <a:off x="806450" y="1666875"/>
          <a:ext cx="8626475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4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Cambria" panose="02040503050406030204" pitchFamily="18" charset="0"/>
              </a:rPr>
              <a:t>ЦЕНЕ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Cambria" panose="02040503050406030204" pitchFamily="18" charset="0"/>
              </a:rPr>
              <a:t>цена </a:t>
            </a:r>
            <a:r>
              <a:rPr lang="sr-Cyrl-RS" dirty="0" smtClean="0">
                <a:latin typeface="Cambria" panose="02040503050406030204" pitchFamily="18" charset="0"/>
              </a:rPr>
              <a:t>46,</a:t>
            </a:r>
            <a:r>
              <a:rPr lang="en-US" dirty="0" smtClean="0">
                <a:latin typeface="Cambria" panose="02040503050406030204" pitchFamily="18" charset="0"/>
              </a:rPr>
              <a:t>6</a:t>
            </a:r>
            <a:r>
              <a:rPr lang="sr-Cyrl-RS" dirty="0" smtClean="0">
                <a:latin typeface="Cambria" panose="02040503050406030204" pitchFamily="18" charset="0"/>
              </a:rPr>
              <a:t>0  </a:t>
            </a:r>
            <a:r>
              <a:rPr lang="sr-Cyrl-RS" dirty="0" smtClean="0">
                <a:latin typeface="Cambria" panose="02040503050406030204" pitchFamily="18" charset="0"/>
              </a:rPr>
              <a:t>+ 10,00 </a:t>
            </a:r>
            <a:r>
              <a:rPr lang="en-US" dirty="0" smtClean="0">
                <a:latin typeface="Cambria" panose="02040503050406030204" pitchFamily="18" charset="0"/>
              </a:rPr>
              <a:t> = </a:t>
            </a:r>
            <a:r>
              <a:rPr lang="sr-Cyrl-RS" dirty="0" smtClean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56,</a:t>
            </a:r>
            <a:r>
              <a:rPr lang="en-US" dirty="0" smtClean="0">
                <a:latin typeface="Cambria" panose="02040503050406030204" pitchFamily="18" charset="0"/>
              </a:rPr>
              <a:t>6</a:t>
            </a:r>
            <a:r>
              <a:rPr lang="sr-Cyrl-RS" dirty="0" smtClean="0">
                <a:latin typeface="Cambria" panose="02040503050406030204" pitchFamily="18" charset="0"/>
              </a:rPr>
              <a:t>0   ПТТ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    </a:t>
            </a:r>
            <a:r>
              <a:rPr lang="sr-Cyrl-RS" dirty="0" smtClean="0">
                <a:latin typeface="Cambria" panose="02040503050406030204" pitchFamily="18" charset="0"/>
              </a:rPr>
              <a:t>доплатна маркица</a:t>
            </a:r>
            <a:r>
              <a:rPr lang="en-US" dirty="0" smtClean="0">
                <a:latin typeface="Cambria" panose="02040503050406030204" pitchFamily="18" charset="0"/>
              </a:rPr>
              <a:t>   + 10,00  =  </a:t>
            </a:r>
            <a:r>
              <a:rPr lang="en-US" b="1" dirty="0" smtClean="0">
                <a:latin typeface="Cambria" panose="02040503050406030204" pitchFamily="18" charset="0"/>
              </a:rPr>
              <a:t>66,60</a:t>
            </a:r>
            <a:endParaRPr lang="sr-Cyrl-RS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Cyrl-RS" b="1" dirty="0" smtClean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цена </a:t>
            </a:r>
            <a:r>
              <a:rPr lang="sr-Cyrl-RS" dirty="0" smtClean="0">
                <a:latin typeface="Cambria" panose="02040503050406030204" pitchFamily="18" charset="0"/>
              </a:rPr>
              <a:t>40,00  </a:t>
            </a:r>
            <a:r>
              <a:rPr lang="sr-Cyrl-RS" dirty="0">
                <a:latin typeface="Cambria" panose="02040503050406030204" pitchFamily="18" charset="0"/>
              </a:rPr>
              <a:t>+ </a:t>
            </a:r>
            <a:r>
              <a:rPr lang="en-US" dirty="0" smtClean="0">
                <a:latin typeface="Cambria" panose="02040503050406030204" pitchFamily="18" charset="0"/>
              </a:rPr>
              <a:t>10</a:t>
            </a:r>
            <a:r>
              <a:rPr lang="sr-Cyrl-RS" dirty="0" smtClean="0">
                <a:latin typeface="Cambria" panose="02040503050406030204" pitchFamily="18" charset="0"/>
              </a:rPr>
              <a:t>,00 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= </a:t>
            </a:r>
            <a:r>
              <a:rPr lang="sr-Cyrl-RS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50</a:t>
            </a:r>
            <a:r>
              <a:rPr lang="sr-Cyrl-RS" b="1" dirty="0" smtClean="0">
                <a:latin typeface="Cambria" panose="02040503050406030204" pitchFamily="18" charset="0"/>
              </a:rPr>
              <a:t>,00</a:t>
            </a:r>
            <a:r>
              <a:rPr lang="sr-Cyrl-RS" dirty="0" smtClean="0">
                <a:latin typeface="Cambria" panose="02040503050406030204" pitchFamily="18" charset="0"/>
              </a:rPr>
              <a:t>  </a:t>
            </a:r>
            <a:r>
              <a:rPr lang="sr-Cyrl-RS" dirty="0" smtClean="0">
                <a:latin typeface="Cambria" panose="02040503050406030204" pitchFamily="18" charset="0"/>
              </a:rPr>
              <a:t>достављачи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0"/>
            <a:ext cx="8626475" cy="1737519"/>
          </a:xfrm>
        </p:spPr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 ’’Н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ови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’’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Закон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прекршајима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sz="3200" dirty="0">
                <a:latin typeface="Cambria" panose="02040503050406030204" pitchFamily="18" charset="0"/>
              </a:rPr>
              <a:t> </a:t>
            </a:r>
            <a:r>
              <a:rPr lang="sr-Cyrl-R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„</a:t>
            </a:r>
            <a:r>
              <a:rPr lang="en-US" sz="3200" dirty="0" err="1">
                <a:latin typeface="Cambria" panose="02040503050406030204" pitchFamily="18" charset="0"/>
              </a:rPr>
              <a:t>Службени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гласник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Републике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Србије</a:t>
            </a:r>
            <a:r>
              <a:rPr lang="en-US" sz="3200" dirty="0">
                <a:latin typeface="Cambria" panose="02040503050406030204" pitchFamily="18" charset="0"/>
              </a:rPr>
              <a:t>“ </a:t>
            </a:r>
          </a:p>
          <a:p>
            <a:pPr marL="0" indent="0" algn="ctr">
              <a:buNone/>
            </a:pPr>
            <a:r>
              <a:rPr lang="en-US" sz="3200" dirty="0" err="1">
                <a:latin typeface="Cambria" panose="02040503050406030204" pitchFamily="18" charset="0"/>
              </a:rPr>
              <a:t>број</a:t>
            </a:r>
            <a:r>
              <a:rPr lang="en-US" sz="3200" dirty="0">
                <a:latin typeface="Cambria" panose="02040503050406030204" pitchFamily="18" charset="0"/>
              </a:rPr>
              <a:t> 65/13, </a:t>
            </a:r>
            <a:r>
              <a:rPr lang="en-US" sz="3200" dirty="0" err="1">
                <a:latin typeface="Cambria" panose="02040503050406030204" pitchFamily="18" charset="0"/>
              </a:rPr>
              <a:t>од</a:t>
            </a:r>
            <a:r>
              <a:rPr lang="en-US" sz="3200" dirty="0">
                <a:latin typeface="Cambria" panose="02040503050406030204" pitchFamily="18" charset="0"/>
              </a:rPr>
              <a:t> 25. </a:t>
            </a:r>
            <a:r>
              <a:rPr lang="en-US" sz="3200" dirty="0" err="1">
                <a:latin typeface="Cambria" panose="02040503050406030204" pitchFamily="18" charset="0"/>
              </a:rPr>
              <a:t>јула</a:t>
            </a:r>
            <a:r>
              <a:rPr lang="en-US" sz="3200" dirty="0">
                <a:latin typeface="Cambria" panose="02040503050406030204" pitchFamily="18" charset="0"/>
              </a:rPr>
              <a:t> 2013. </a:t>
            </a:r>
            <a:r>
              <a:rPr lang="en-US" sz="3200" dirty="0" err="1" smtClean="0">
                <a:latin typeface="Cambria" panose="02040503050406030204" pitchFamily="18" charset="0"/>
              </a:rPr>
              <a:t>године</a:t>
            </a:r>
            <a:endParaRPr lang="sr-Cyrl-R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sr-Cyrl-R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sz="3200" dirty="0" smtClean="0">
                <a:latin typeface="Cambria" panose="02040503050406030204" pitchFamily="18" charset="0"/>
              </a:rPr>
              <a:t> Примењује </a:t>
            </a:r>
            <a:r>
              <a:rPr lang="sr-Cyrl-RS" sz="3200" dirty="0">
                <a:latin typeface="Cambria" panose="02040503050406030204" pitchFamily="18" charset="0"/>
              </a:rPr>
              <a:t>се од </a:t>
            </a:r>
            <a:r>
              <a:rPr lang="sr-Cyrl-RS" sz="3200" u="sng" dirty="0">
                <a:latin typeface="Cambria" panose="02040503050406030204" pitchFamily="18" charset="0"/>
              </a:rPr>
              <a:t>01. марта 2014.</a:t>
            </a:r>
            <a:r>
              <a:rPr lang="en-US" sz="3200" u="sng" dirty="0">
                <a:latin typeface="Cambria" panose="02040503050406030204" pitchFamily="18" charset="0"/>
              </a:rPr>
              <a:t> </a:t>
            </a:r>
            <a:r>
              <a:rPr lang="en-US" sz="3200" u="sng" dirty="0" err="1">
                <a:latin typeface="Cambria" panose="02040503050406030204" pitchFamily="18" charset="0"/>
              </a:rPr>
              <a:t>године</a:t>
            </a:r>
            <a:endParaRPr lang="en-US" sz="32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315200"/>
          </a:xfrm>
        </p:spPr>
        <p:txBody>
          <a:bodyPr/>
          <a:lstStyle/>
          <a:p>
            <a:endParaRPr lang="sr-Cyrl-R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Cambria" panose="02040503050406030204" pitchFamily="18" charset="0"/>
              </a:rPr>
              <a:t>    Члан 160.</a:t>
            </a:r>
            <a:endParaRPr lang="sr-Cyrl-RS" dirty="0">
              <a:latin typeface="Cambria" panose="02040503050406030204" pitchFamily="18" charset="0"/>
            </a:endParaRPr>
          </a:p>
          <a:p>
            <a:r>
              <a:rPr lang="sr-Cyrl-RS" dirty="0" smtClean="0">
                <a:latin typeface="Cambria" panose="02040503050406030204" pitchFamily="18" charset="0"/>
              </a:rPr>
              <a:t>Ако </a:t>
            </a:r>
            <a:r>
              <a:rPr lang="sr-Cyrl-RS" dirty="0">
                <a:latin typeface="Cambria" panose="02040503050406030204" pitchFamily="18" charset="0"/>
              </a:rPr>
              <a:t>се на адреси где се достављање има извршити </a:t>
            </a:r>
            <a:r>
              <a:rPr lang="sr-Cyrl-RS" b="1" dirty="0">
                <a:latin typeface="Cambria" panose="02040503050406030204" pitchFamily="18" charset="0"/>
              </a:rPr>
              <a:t>нико не затекне</a:t>
            </a:r>
            <a:r>
              <a:rPr lang="sr-Cyrl-RS" dirty="0">
                <a:latin typeface="Cambria" panose="02040503050406030204" pitchFamily="18" charset="0"/>
              </a:rPr>
              <a:t>, оставиће се у поштанском сандучету или прибити на врата </a:t>
            </a:r>
            <a:r>
              <a:rPr lang="sr-Cyrl-RS" b="1" dirty="0">
                <a:latin typeface="Cambria" panose="02040503050406030204" pitchFamily="18" charset="0"/>
              </a:rPr>
              <a:t>обавештење</a:t>
            </a:r>
            <a:r>
              <a:rPr lang="sr-Cyrl-RS" dirty="0">
                <a:latin typeface="Cambria" panose="02040503050406030204" pitchFamily="18" charset="0"/>
              </a:rPr>
              <a:t> лицу коме је писмено упућено да треба да преузме писмено у суду у року од 15 дана од дана покушаног достављања</a:t>
            </a:r>
            <a:r>
              <a:rPr lang="sr-Cyrl-RS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sr-Cyrl-R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RS" dirty="0" smtClean="0">
                <a:latin typeface="Cambria" panose="02040503050406030204" pitchFamily="18" charset="0"/>
              </a:rPr>
              <a:t>Обавештење </a:t>
            </a:r>
            <a:r>
              <a:rPr lang="sr-Cyrl-RS" dirty="0">
                <a:latin typeface="Cambria" panose="02040503050406030204" pitchFamily="18" charset="0"/>
              </a:rPr>
              <a:t>о достављању одсутном лицу ради пријема писмена у </a:t>
            </a:r>
            <a:r>
              <a:rPr lang="sr-Cyrl-RS" dirty="0" smtClean="0">
                <a:latin typeface="Cambria" panose="02040503050406030204" pitchFamily="18" charset="0"/>
              </a:rPr>
              <a:t>суду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315200"/>
          </a:xfrm>
        </p:spPr>
        <p:txBody>
          <a:bodyPr/>
          <a:lstStyle/>
          <a:p>
            <a:r>
              <a:rPr lang="sr-Cyrl-RS" dirty="0">
                <a:latin typeface="Cambria" panose="02040503050406030204" pitchFamily="18" charset="0"/>
              </a:rPr>
              <a:t>По протеку рока од 15 дана , писмено ће се </a:t>
            </a:r>
            <a:r>
              <a:rPr lang="sr-Cyrl-RS" b="1" dirty="0">
                <a:latin typeface="Cambria" panose="02040503050406030204" pitchFamily="18" charset="0"/>
              </a:rPr>
              <a:t>истаћи на огласној табли и </a:t>
            </a:r>
            <a:r>
              <a:rPr lang="sr-Cyrl-RS" b="1" u="sng" dirty="0">
                <a:latin typeface="Cambria" panose="02040503050406030204" pitchFamily="18" charset="0"/>
              </a:rPr>
              <a:t>интернет страници суда</a:t>
            </a:r>
            <a:r>
              <a:rPr lang="sr-Cyrl-RS" dirty="0">
                <a:latin typeface="Cambria" panose="02040503050406030204" pitchFamily="18" charset="0"/>
              </a:rPr>
              <a:t>, ако за то постоје технички услови. Достављање се сматра извршеним по истеку рока </a:t>
            </a:r>
            <a:r>
              <a:rPr lang="sr-Cyrl-RS" u="sng" dirty="0">
                <a:latin typeface="Cambria" panose="02040503050406030204" pitchFamily="18" charset="0"/>
              </a:rPr>
              <a:t>од осам дана</a:t>
            </a:r>
            <a:r>
              <a:rPr lang="sr-Cyrl-RS" dirty="0">
                <a:latin typeface="Cambria" panose="02040503050406030204" pitchFamily="18" charset="0"/>
              </a:rPr>
              <a:t> од дана истицања писмена на огласној табли и интернет страници суда.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dirty="0">
                <a:latin typeface="Cambria" panose="02040503050406030204" pitchFamily="18" charset="0"/>
              </a:rPr>
              <a:t> 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RS" b="1" dirty="0">
                <a:latin typeface="Cambria" panose="02040503050406030204" pitchFamily="18" charset="0"/>
              </a:rPr>
              <a:t>Ако је лице коме се писмено има доставити одсутно или привремено борави на другој адреси</a:t>
            </a:r>
            <a:r>
              <a:rPr lang="sr-Cyrl-RS" dirty="0">
                <a:latin typeface="Cambria" panose="02040503050406030204" pitchFamily="18" charset="0"/>
              </a:rPr>
              <a:t>, писмено ће се вратити суду уз назначење где се одсутни налази, и када и где ће му се моћи извршити поновно достављање. 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dirty="0">
                <a:latin typeface="Cambria" panose="02040503050406030204" pitchFamily="18" charset="0"/>
              </a:rPr>
              <a:t> 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213519"/>
            <a:ext cx="8626475" cy="7162800"/>
          </a:xfrm>
        </p:spPr>
        <p:txBody>
          <a:bodyPr/>
          <a:lstStyle/>
          <a:p>
            <a:pPr algn="just"/>
            <a:endParaRPr lang="sr-Cyrl-RS" dirty="0" smtClean="0">
              <a:latin typeface="Cambria" panose="02040503050406030204" pitchFamily="18" charset="0"/>
            </a:endParaRPr>
          </a:p>
          <a:p>
            <a:pPr algn="just"/>
            <a:r>
              <a:rPr lang="sr-Cyrl-RS" dirty="0" smtClean="0">
                <a:latin typeface="Cambria" panose="02040503050406030204" pitchFamily="18" charset="0"/>
              </a:rPr>
              <a:t>Ако </a:t>
            </a:r>
            <a:r>
              <a:rPr lang="sr-Cyrl-RS" dirty="0">
                <a:latin typeface="Cambria" panose="02040503050406030204" pitchFamily="18" charset="0"/>
              </a:rPr>
              <a:t>се ни при поновљеном покушају писмено не може доставити, оно ће се истаћи на огласну таблу и интернет страницу суда ако за то постоје технички услови. </a:t>
            </a:r>
            <a:endParaRPr lang="sr-Cyrl-RS" dirty="0" smtClean="0">
              <a:latin typeface="Cambria" panose="02040503050406030204" pitchFamily="18" charset="0"/>
            </a:endParaRPr>
          </a:p>
          <a:p>
            <a:pPr algn="just"/>
            <a:endParaRPr lang="sr-Cyrl-RS" dirty="0">
              <a:latin typeface="Cambria" panose="02040503050406030204" pitchFamily="18" charset="0"/>
            </a:endParaRPr>
          </a:p>
          <a:p>
            <a:pPr algn="just"/>
            <a:r>
              <a:rPr lang="sr-Cyrl-RS" dirty="0" smtClean="0">
                <a:latin typeface="Cambria" panose="02040503050406030204" pitchFamily="18" charset="0"/>
              </a:rPr>
              <a:t>Достављање </a:t>
            </a:r>
            <a:r>
              <a:rPr lang="sr-Cyrl-RS" dirty="0">
                <a:latin typeface="Cambria" panose="02040503050406030204" pitchFamily="18" charset="0"/>
              </a:rPr>
              <a:t>се </a:t>
            </a:r>
            <a:r>
              <a:rPr lang="sr-Cyrl-RS" b="1" dirty="0">
                <a:latin typeface="Cambria" panose="02040503050406030204" pitchFamily="18" charset="0"/>
              </a:rPr>
              <a:t>сматра извршеним </a:t>
            </a:r>
            <a:r>
              <a:rPr lang="sr-Cyrl-RS" dirty="0">
                <a:latin typeface="Cambria" panose="02040503050406030204" pitchFamily="18" charset="0"/>
              </a:rPr>
              <a:t>по истеку рока од осам дана од дана истицања писмена на огласну таблу и интернет страницу суда.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endParaRPr lang="sr-Cyrl-RS" b="1" dirty="0" smtClean="0">
              <a:latin typeface="Cambria" panose="02040503050406030204" pitchFamily="18" charset="0"/>
            </a:endParaRPr>
          </a:p>
          <a:p>
            <a:endParaRPr lang="sr-Cyrl-RS" b="1" dirty="0">
              <a:latin typeface="Cambria" panose="02040503050406030204" pitchFamily="18" charset="0"/>
            </a:endParaRPr>
          </a:p>
          <a:p>
            <a:r>
              <a:rPr lang="en-US" b="1" dirty="0" err="1" smtClean="0">
                <a:latin typeface="Cambria" panose="02040503050406030204" pitchFamily="18" charset="0"/>
              </a:rPr>
              <a:t>Ефикасност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рада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интерне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доставне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службе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се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огледала</a:t>
            </a:r>
            <a:r>
              <a:rPr lang="en-US" b="1" dirty="0">
                <a:latin typeface="Cambria" panose="02040503050406030204" pitchFamily="18" charset="0"/>
              </a:rPr>
              <a:t> у </a:t>
            </a:r>
            <a:r>
              <a:rPr lang="en-US" b="1" dirty="0" err="1" smtClean="0">
                <a:latin typeface="Cambria" panose="02040503050406030204" pitchFamily="18" charset="0"/>
              </a:rPr>
              <a:t>следећем</a:t>
            </a:r>
            <a:r>
              <a:rPr lang="en-US" b="1" dirty="0" smtClean="0">
                <a:latin typeface="Cambria" panose="02040503050406030204" pitchFamily="18" charset="0"/>
              </a:rPr>
              <a:t>:</a:t>
            </a:r>
            <a:endParaRPr lang="sr-Cyrl-RS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Cyrl-RS" b="1" dirty="0">
              <a:latin typeface="Cambria" panose="02040503050406030204" pitchFamily="18" charset="0"/>
            </a:endParaRPr>
          </a:p>
          <a:p>
            <a:r>
              <a:rPr lang="en-US" dirty="0" err="1" smtClean="0">
                <a:latin typeface="Cambria" panose="02040503050406030204" pitchFamily="18" charset="0"/>
              </a:rPr>
              <a:t>процентуално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гледано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успешност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уручења</a:t>
            </a:r>
            <a:r>
              <a:rPr lang="sr-Cyrl-RS" dirty="0" smtClean="0">
                <a:latin typeface="Cambria" panose="02040503050406030204" pitchFamily="18" charset="0"/>
              </a:rPr>
              <a:t> је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sr-Cyrl-RS" b="1" dirty="0" smtClean="0">
                <a:latin typeface="Cambria" panose="02040503050406030204" pitchFamily="18" charset="0"/>
              </a:rPr>
              <a:t>10</a:t>
            </a:r>
            <a:r>
              <a:rPr lang="en-US" b="1" dirty="0" smtClean="0">
                <a:latin typeface="Cambria" panose="02040503050406030204" pitchFamily="18" charset="0"/>
              </a:rPr>
              <a:t>0</a:t>
            </a:r>
            <a:r>
              <a:rPr lang="en-US" b="1" dirty="0">
                <a:latin typeface="Cambria" panose="02040503050406030204" pitchFamily="18" charset="0"/>
              </a:rPr>
              <a:t>%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број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задужених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писмена</a:t>
            </a:r>
            <a:r>
              <a:rPr lang="sr-Cyrl-RS" dirty="0" smtClean="0">
                <a:latin typeface="Cambria" panose="02040503050406030204" pitchFamily="18" charset="0"/>
              </a:rPr>
              <a:t> и то уручење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писмена или обавештења  </a:t>
            </a:r>
            <a:r>
              <a:rPr lang="en-US" dirty="0" smtClean="0">
                <a:latin typeface="Cambria" panose="02040503050406030204" pitchFamily="18" charset="0"/>
              </a:rPr>
              <a:t>(н</a:t>
            </a:r>
            <a:r>
              <a:rPr lang="sr-Cyrl-RS" dirty="0" smtClean="0">
                <a:latin typeface="Cambria" panose="02040503050406030204" pitchFamily="18" charset="0"/>
              </a:rPr>
              <a:t>а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месечном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нив</a:t>
            </a:r>
            <a:r>
              <a:rPr lang="en-US" dirty="0" err="1">
                <a:latin typeface="Cambria" panose="02040503050406030204" pitchFamily="18" charset="0"/>
              </a:rPr>
              <a:t>о</a:t>
            </a:r>
            <a:r>
              <a:rPr lang="en-US" dirty="0" err="1" smtClean="0">
                <a:latin typeface="Cambria" panose="02040503050406030204" pitchFamily="18" charset="0"/>
              </a:rPr>
              <a:t>у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број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задужених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је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до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7.000 </a:t>
            </a:r>
            <a:r>
              <a:rPr lang="en-US" dirty="0" err="1" smtClean="0">
                <a:latin typeface="Cambria" panose="02040503050406030204" pitchFamily="18" charset="0"/>
              </a:rPr>
              <a:t>комада</a:t>
            </a:r>
            <a:r>
              <a:rPr lang="en-US" dirty="0">
                <a:latin typeface="Cambria" panose="02040503050406030204" pitchFamily="18" charset="0"/>
              </a:rPr>
              <a:t>), </a:t>
            </a:r>
            <a:endParaRPr lang="sr-Cyrl-R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0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endParaRPr lang="sr-Cyrl-RS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sr-Cyrl-R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док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је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ефикасност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уручења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sr-Cyrl-R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путем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поште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sr-Cyrl-RS" dirty="0" smtClean="0">
                <a:latin typeface="Cambria" panose="02040503050406030204" pitchFamily="18" charset="0"/>
              </a:rPr>
              <a:t>и даље </a:t>
            </a:r>
          </a:p>
          <a:p>
            <a:pPr marL="0" lvl="0" indent="0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од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25%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30%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sr-Cyrl-R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sr-Cyrl-RS" dirty="0">
                <a:latin typeface="Cambria" panose="02040503050406030204" pitchFamily="18" charset="0"/>
              </a:rPr>
              <a:t>у</a:t>
            </a:r>
            <a:r>
              <a:rPr lang="en-US" dirty="0" err="1" smtClean="0">
                <a:latin typeface="Cambria" panose="02040503050406030204" pitchFamily="18" charset="0"/>
              </a:rPr>
              <a:t>спешних</a:t>
            </a:r>
            <a:r>
              <a:rPr lang="sr-Cyrl-R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уручења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0772" y="2046784"/>
            <a:ext cx="5522120" cy="414159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78000" endPos="16000" dir="5400000" sy="-100000" algn="bl" rotWithShape="0"/>
          </a:effectLst>
          <a:scene3d>
            <a:camera prst="orthographicFront"/>
            <a:lightRig rig="threePt" dir="t"/>
          </a:scene3d>
          <a:sp3d prstMaterial="metal"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5307014"/>
            <a:ext cx="2952750" cy="15716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4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mbria" panose="02040503050406030204" pitchFamily="18" charset="0"/>
              </a:rPr>
              <a:t>Закључак: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1356519"/>
            <a:ext cx="4306886" cy="363592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49" y="1356519"/>
            <a:ext cx="4800600" cy="36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r-Cyrl-CS" dirty="0" smtClean="0">
                <a:latin typeface="Cambria" panose="02040503050406030204" pitchFamily="18" charset="0"/>
              </a:rPr>
              <a:t>Трошкови </a:t>
            </a:r>
            <a:r>
              <a:rPr lang="sr-Cyrl-CS" dirty="0">
                <a:latin typeface="Cambria" panose="02040503050406030204" pitchFamily="18" charset="0"/>
              </a:rPr>
              <a:t>за услуге доставе </a:t>
            </a:r>
            <a:r>
              <a:rPr lang="sr-Cyrl-CS" dirty="0" smtClean="0">
                <a:latin typeface="Cambria" panose="02040503050406030204" pitchFamily="18" charset="0"/>
              </a:rPr>
              <a:t>у </a:t>
            </a:r>
            <a:r>
              <a:rPr lang="sr-Cyrl-CS" b="1" dirty="0">
                <a:latin typeface="Cambria" panose="02040503050406030204" pitchFamily="18" charset="0"/>
              </a:rPr>
              <a:t>2013.</a:t>
            </a:r>
            <a:r>
              <a:rPr lang="sr-Cyrl-CS" dirty="0">
                <a:latin typeface="Cambria" panose="02040503050406030204" pitchFamily="18" charset="0"/>
              </a:rPr>
              <a:t> </a:t>
            </a:r>
            <a:r>
              <a:rPr lang="sr-Cyrl-CS" b="1" dirty="0" smtClean="0">
                <a:latin typeface="Cambria" panose="02040503050406030204" pitchFamily="18" charset="0"/>
              </a:rPr>
              <a:t>ПТТ</a:t>
            </a:r>
            <a:endParaRPr lang="en-US" b="1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 smtClean="0">
                <a:latin typeface="Cambria" panose="02040503050406030204" pitchFamily="18" charset="0"/>
              </a:rPr>
              <a:t>јануар            302.929,00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фебруар	294.082,00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март	319.361,00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април	349.063,00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мај	</a:t>
            </a:r>
            <a:r>
              <a:rPr lang="sr-Cyrl-CS" sz="2400" dirty="0" smtClean="0">
                <a:latin typeface="Cambria" panose="02040503050406030204" pitchFamily="18" charset="0"/>
              </a:rPr>
              <a:t>               338.093,00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јун	</a:t>
            </a:r>
            <a:r>
              <a:rPr lang="sr-Cyrl-CS" sz="2400" dirty="0" smtClean="0">
                <a:latin typeface="Cambria" panose="02040503050406030204" pitchFamily="18" charset="0"/>
              </a:rPr>
              <a:t>               269.948,00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јул	</a:t>
            </a:r>
            <a:r>
              <a:rPr lang="sr-Cyrl-CS" sz="2400" dirty="0" smtClean="0">
                <a:latin typeface="Cambria" panose="02040503050406030204" pitchFamily="18" charset="0"/>
              </a:rPr>
              <a:t>               222.549,00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август	218.403,00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 smtClean="0">
                <a:latin typeface="Cambria" panose="02040503050406030204" pitchFamily="18" charset="0"/>
              </a:rPr>
              <a:t>септембар   277.109,00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 smtClean="0">
                <a:latin typeface="Cambria" panose="02040503050406030204" pitchFamily="18" charset="0"/>
              </a:rPr>
              <a:t>октобар        303.094,00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 smtClean="0">
                <a:latin typeface="Cambria" panose="02040503050406030204" pitchFamily="18" charset="0"/>
              </a:rPr>
              <a:t>новембар     666.335,00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децембар	583.220,00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sr-Cyrl-CS" b="1" dirty="0">
                <a:latin typeface="Cambria" panose="02040503050406030204" pitchFamily="18" charset="0"/>
              </a:rPr>
              <a:t>Укупно:                                     </a:t>
            </a:r>
            <a:r>
              <a:rPr lang="sr-Cyrl-CS" b="1" dirty="0" smtClean="0">
                <a:latin typeface="Cambria" panose="02040503050406030204" pitchFamily="18" charset="0"/>
              </a:rPr>
              <a:t>    4.144.186,00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CS" dirty="0">
                <a:latin typeface="Cambria" panose="02040503050406030204" pitchFamily="18" charset="0"/>
              </a:rPr>
              <a:t>Доплатне </a:t>
            </a:r>
            <a:r>
              <a:rPr lang="sr-Cyrl-CS" dirty="0" smtClean="0">
                <a:latin typeface="Cambria" panose="02040503050406030204" pitchFamily="18" charset="0"/>
              </a:rPr>
              <a:t>маркице                  +   </a:t>
            </a:r>
            <a:r>
              <a:rPr lang="sr-Cyrl-CS" b="1" dirty="0" smtClean="0">
                <a:latin typeface="Cambria" panose="02040503050406030204" pitchFamily="18" charset="0"/>
              </a:rPr>
              <a:t>187.000,00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1666875"/>
            <a:ext cx="8626475" cy="4795044"/>
          </a:xfrm>
        </p:spPr>
        <p:txBody>
          <a:bodyPr>
            <a:scene3d>
              <a:camera prst="orthographicFront"/>
              <a:lightRig rig="threePt" dir="t"/>
            </a:scene3d>
            <a:sp3d prstMaterial="metal"/>
          </a:bodyPr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r-Cyrl-RS" sz="4800" b="1" dirty="0" smtClean="0">
                <a:effectLst>
                  <a:glow rad="127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Без поште се не може!</a:t>
            </a:r>
          </a:p>
          <a:p>
            <a:pPr marL="0" indent="0">
              <a:buNone/>
            </a:pP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Разлози - места удаљена </a:t>
            </a:r>
          </a:p>
          <a:p>
            <a:pPr lvl="3">
              <a:buFontTx/>
              <a:buChar char="-"/>
            </a:pPr>
            <a:r>
              <a:rPr lang="sr-Cyrl-RS" sz="3100" dirty="0" smtClean="0"/>
              <a:t>      неисплативо</a:t>
            </a:r>
            <a:endParaRPr lang="sr-Cyrl-RS" sz="3100" dirty="0" smtClean="0"/>
          </a:p>
          <a:p>
            <a:pPr lvl="3">
              <a:buFontTx/>
              <a:buChar char="-"/>
            </a:pPr>
            <a:r>
              <a:rPr lang="sr-Cyrl-RS" sz="3100" dirty="0" smtClean="0"/>
              <a:t>      достављање </a:t>
            </a:r>
            <a:r>
              <a:rPr lang="sr-Cyrl-RS" sz="3100" dirty="0" smtClean="0"/>
              <a:t>другим </a:t>
            </a:r>
            <a:r>
              <a:rPr lang="sr-Cyrl-RS" sz="3100" dirty="0" smtClean="0"/>
              <a:t>судовима</a:t>
            </a:r>
          </a:p>
          <a:p>
            <a:pPr lvl="3">
              <a:buFontTx/>
              <a:buChar char="-"/>
            </a:pPr>
            <a:r>
              <a:rPr lang="sr-Cyrl-RS" sz="3100" dirty="0" smtClean="0"/>
              <a:t>      м</a:t>
            </a:r>
            <a:r>
              <a:rPr lang="sr-Cyrl-RS" sz="3100" dirty="0" smtClean="0"/>
              <a:t>ноги други разлози</a:t>
            </a:r>
            <a:endParaRPr lang="sr-Cyrl-RS" sz="31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2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r-Cyrl-R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</a:t>
            </a:r>
            <a:r>
              <a:rPr lang="sr-Cyrl-R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ПАЖЊИ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7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r>
              <a:rPr lang="sr-Cyrl-CS" dirty="0" smtClean="0">
                <a:latin typeface="Cambria" panose="02040503050406030204" pitchFamily="18" charset="0"/>
              </a:rPr>
              <a:t>Трошкови </a:t>
            </a:r>
            <a:r>
              <a:rPr lang="sr-Cyrl-CS" dirty="0">
                <a:latin typeface="Cambria" panose="02040503050406030204" pitchFamily="18" charset="0"/>
              </a:rPr>
              <a:t>за услуге доставе у </a:t>
            </a:r>
            <a:r>
              <a:rPr lang="sr-Cyrl-CS" b="1" dirty="0">
                <a:latin typeface="Cambria" panose="02040503050406030204" pitchFamily="18" charset="0"/>
              </a:rPr>
              <a:t>2013</a:t>
            </a:r>
            <a:r>
              <a:rPr lang="sr-Cyrl-CS" b="1" dirty="0" smtClean="0">
                <a:latin typeface="Cambria" panose="02040503050406030204" pitchFamily="18" charset="0"/>
              </a:rPr>
              <a:t>.</a:t>
            </a:r>
            <a:endParaRPr lang="sr-Cyrl-CS" dirty="0" smtClean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јануар	</a:t>
            </a:r>
            <a:r>
              <a:rPr lang="sr-Cyrl-CS" dirty="0" smtClean="0">
                <a:latin typeface="Cambria" panose="02040503050406030204" pitchFamily="18" charset="0"/>
              </a:rPr>
              <a:t>472.769,11</a:t>
            </a: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фебруар	493.501,86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март	574.364,84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април	467.185,22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мај	</a:t>
            </a:r>
            <a:r>
              <a:rPr lang="sr-Cyrl-CS" dirty="0" smtClean="0">
                <a:latin typeface="Cambria" panose="02040503050406030204" pitchFamily="18" charset="0"/>
              </a:rPr>
              <a:t>            457.465,03</a:t>
            </a: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јун	</a:t>
            </a:r>
            <a:r>
              <a:rPr lang="sr-Cyrl-CS" dirty="0" smtClean="0">
                <a:latin typeface="Cambria" panose="02040503050406030204" pitchFamily="18" charset="0"/>
              </a:rPr>
              <a:t>            397.386,59</a:t>
            </a: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јул	</a:t>
            </a:r>
            <a:r>
              <a:rPr lang="sr-Cyrl-CS" dirty="0" smtClean="0">
                <a:latin typeface="Cambria" panose="02040503050406030204" pitchFamily="18" charset="0"/>
              </a:rPr>
              <a:t>            358.454,46</a:t>
            </a: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август	332.086,13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септембар (пола месеца</a:t>
            </a:r>
            <a:r>
              <a:rPr lang="sr-Cyrl-CS" dirty="0" smtClean="0">
                <a:latin typeface="Cambria" panose="02040503050406030204" pitchFamily="18" charset="0"/>
              </a:rPr>
              <a:t>)  194.298,62</a:t>
            </a:r>
            <a:endParaRPr lang="en-US" dirty="0" smtClean="0">
              <a:latin typeface="Cambria" panose="02040503050406030204" pitchFamily="18" charset="0"/>
            </a:endParaRPr>
          </a:p>
          <a:p>
            <a:pPr lvl="0"/>
            <a:r>
              <a:rPr lang="sr-Cyrl-CS" dirty="0">
                <a:latin typeface="Cambria" panose="02040503050406030204" pitchFamily="18" charset="0"/>
              </a:rPr>
              <a:t>	</a:t>
            </a:r>
            <a:r>
              <a:rPr lang="sr-Cyrl-CS" b="1" dirty="0" smtClean="0">
                <a:latin typeface="Cambria" panose="02040503050406030204" pitchFamily="18" charset="0"/>
              </a:rPr>
              <a:t>Укупно</a:t>
            </a:r>
            <a:r>
              <a:rPr lang="sr-Cyrl-CS" b="1" dirty="0">
                <a:latin typeface="Cambria" panose="02040503050406030204" pitchFamily="18" charset="0"/>
              </a:rPr>
              <a:t>:                                     </a:t>
            </a:r>
            <a:r>
              <a:rPr lang="sr-Cyrl-CS" b="1" dirty="0" smtClean="0">
                <a:latin typeface="Cambria" panose="02040503050406030204" pitchFamily="18" charset="0"/>
              </a:rPr>
              <a:t>3.747.511,88</a:t>
            </a:r>
            <a:r>
              <a:rPr lang="sr-Cyrl-CS" dirty="0">
                <a:latin typeface="Cambria" panose="02040503050406030204" pitchFamily="18" charset="0"/>
              </a:rPr>
              <a:t> 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2013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0749"/>
              </p:ext>
            </p:extLst>
          </p:nvPr>
        </p:nvGraphicFramePr>
        <p:xfrm>
          <a:off x="806450" y="1666875"/>
          <a:ext cx="8626475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9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r>
              <a:rPr lang="sr-Cyrl-CS" dirty="0" smtClean="0">
                <a:latin typeface="Cambria" panose="02040503050406030204" pitchFamily="18" charset="0"/>
              </a:rPr>
              <a:t>Трошкови </a:t>
            </a:r>
            <a:r>
              <a:rPr lang="sr-Cyrl-CS" dirty="0">
                <a:latin typeface="Cambria" panose="02040503050406030204" pitchFamily="18" charset="0"/>
              </a:rPr>
              <a:t>за услуге доставе </a:t>
            </a:r>
            <a:r>
              <a:rPr lang="sr-Cyrl-CS" dirty="0" smtClean="0">
                <a:latin typeface="Cambria" panose="02040503050406030204" pitchFamily="18" charset="0"/>
              </a:rPr>
              <a:t>у </a:t>
            </a:r>
            <a:r>
              <a:rPr lang="sr-Cyrl-CS" b="1" dirty="0" smtClean="0">
                <a:latin typeface="Cambria" panose="02040503050406030204" pitchFamily="18" charset="0"/>
              </a:rPr>
              <a:t>2014.</a:t>
            </a:r>
            <a:r>
              <a:rPr lang="sr-Cyrl-CS" dirty="0" smtClean="0">
                <a:latin typeface="Cambria" panose="02040503050406030204" pitchFamily="18" charset="0"/>
              </a:rPr>
              <a:t> </a:t>
            </a:r>
            <a:r>
              <a:rPr lang="sr-Cyrl-CS" b="1" dirty="0" smtClean="0">
                <a:latin typeface="Cambria" panose="02040503050406030204" pitchFamily="18" charset="0"/>
              </a:rPr>
              <a:t>ПТТ</a:t>
            </a:r>
            <a:endParaRPr lang="en-US" b="1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јануар	</a:t>
            </a:r>
            <a:r>
              <a:rPr lang="sr-Cyrl-CS" sz="2400" dirty="0" smtClean="0">
                <a:latin typeface="Cambria" panose="02040503050406030204" pitchFamily="18" charset="0"/>
              </a:rPr>
              <a:t>445.962,00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фебруар	599.335,00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b="1" u="sng" dirty="0">
                <a:latin typeface="Cambria" panose="02040503050406030204" pitchFamily="18" charset="0"/>
              </a:rPr>
              <a:t>март	687.500,00</a:t>
            </a:r>
            <a:endParaRPr lang="en-US" sz="2400" b="1" u="sng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април	578.358,60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мај	</a:t>
            </a:r>
            <a:r>
              <a:rPr lang="sr-Cyrl-CS" sz="2400" dirty="0" smtClean="0">
                <a:latin typeface="Cambria" panose="02040503050406030204" pitchFamily="18" charset="0"/>
              </a:rPr>
              <a:t>               600.831,80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јун	</a:t>
            </a:r>
            <a:r>
              <a:rPr lang="sr-Cyrl-CS" sz="2400" dirty="0" smtClean="0">
                <a:latin typeface="Cambria" panose="02040503050406030204" pitchFamily="18" charset="0"/>
              </a:rPr>
              <a:t>               514.697,00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јул	</a:t>
            </a:r>
            <a:r>
              <a:rPr lang="sr-Cyrl-CS" sz="2400" dirty="0" smtClean="0">
                <a:latin typeface="Cambria" panose="02040503050406030204" pitchFamily="18" charset="0"/>
              </a:rPr>
              <a:t>               579.516,80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август	511.973,60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септембар	750.263,00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октобар	</a:t>
            </a:r>
            <a:r>
              <a:rPr lang="sr-Cyrl-CS" sz="2400" dirty="0" smtClean="0">
                <a:latin typeface="Cambria" panose="02040503050406030204" pitchFamily="18" charset="0"/>
              </a:rPr>
              <a:t>795.222,20</a:t>
            </a: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новембар   </a:t>
            </a:r>
            <a:r>
              <a:rPr lang="sr-Cyrl-CS" sz="2400" dirty="0" smtClean="0">
                <a:latin typeface="Cambria" panose="02040503050406030204" pitchFamily="18" charset="0"/>
              </a:rPr>
              <a:t>  </a:t>
            </a:r>
            <a:r>
              <a:rPr lang="en-US" sz="2400" dirty="0" smtClean="0">
                <a:latin typeface="Cambria" panose="02040503050406030204" pitchFamily="18" charset="0"/>
              </a:rPr>
              <a:t>511</a:t>
            </a:r>
            <a:r>
              <a:rPr lang="sr-Cyrl-CS" sz="2400" dirty="0" smtClean="0">
                <a:latin typeface="Cambria" panose="02040503050406030204" pitchFamily="18" charset="0"/>
              </a:rPr>
              <a:t>.</a:t>
            </a:r>
            <a:r>
              <a:rPr lang="en-US" sz="2400" dirty="0" smtClean="0">
                <a:latin typeface="Cambria" panose="02040503050406030204" pitchFamily="18" charset="0"/>
              </a:rPr>
              <a:t>812</a:t>
            </a:r>
            <a:r>
              <a:rPr lang="sr-Cyrl-CS" sz="2400" dirty="0" smtClean="0">
                <a:latin typeface="Cambria" panose="02040503050406030204" pitchFamily="18" charset="0"/>
              </a:rPr>
              <a:t>,00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децембар	</a:t>
            </a:r>
            <a:r>
              <a:rPr lang="en-US" sz="2400" dirty="0" smtClean="0">
                <a:latin typeface="Cambria" panose="02040503050406030204" pitchFamily="18" charset="0"/>
              </a:rPr>
              <a:t>599</a:t>
            </a:r>
            <a:r>
              <a:rPr lang="sr-Cyrl-CS" sz="2400" dirty="0" smtClean="0">
                <a:latin typeface="Cambria" panose="02040503050406030204" pitchFamily="18" charset="0"/>
              </a:rPr>
              <a:t>.</a:t>
            </a:r>
            <a:r>
              <a:rPr lang="en-US" sz="2400" dirty="0" smtClean="0">
                <a:latin typeface="Cambria" panose="02040503050406030204" pitchFamily="18" charset="0"/>
              </a:rPr>
              <a:t>405</a:t>
            </a:r>
            <a:r>
              <a:rPr lang="sr-Cyrl-CS" sz="2400" dirty="0" smtClean="0">
                <a:latin typeface="Cambria" panose="02040503050406030204" pitchFamily="18" charset="0"/>
              </a:rPr>
              <a:t>,00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sr-Cyrl-CS" sz="2400" b="1" dirty="0">
                <a:latin typeface="Cambria" panose="02040503050406030204" pitchFamily="18" charset="0"/>
              </a:rPr>
              <a:t>Укупно:                                     </a:t>
            </a:r>
            <a:r>
              <a:rPr lang="sr-Cyrl-CS" sz="2400" b="1" dirty="0" smtClean="0">
                <a:latin typeface="Cambria" panose="02040503050406030204" pitchFamily="18" charset="0"/>
              </a:rPr>
              <a:t>                </a:t>
            </a:r>
            <a:r>
              <a:rPr lang="sr-Cyrl-CS" sz="3200" b="1" dirty="0" smtClean="0">
                <a:latin typeface="Cambria" panose="02040503050406030204" pitchFamily="18" charset="0"/>
              </a:rPr>
              <a:t>7.</a:t>
            </a:r>
            <a:r>
              <a:rPr lang="en-US" sz="3200" b="1" dirty="0" smtClean="0">
                <a:latin typeface="Cambria" panose="02040503050406030204" pitchFamily="18" charset="0"/>
              </a:rPr>
              <a:t>174</a:t>
            </a:r>
            <a:r>
              <a:rPr lang="sr-Cyrl-CS" sz="3200" b="1" dirty="0" smtClean="0">
                <a:latin typeface="Cambria" panose="02040503050406030204" pitchFamily="18" charset="0"/>
              </a:rPr>
              <a:t>.</a:t>
            </a:r>
            <a:r>
              <a:rPr lang="en-US" sz="3200" b="1" dirty="0" smtClean="0">
                <a:latin typeface="Cambria" panose="02040503050406030204" pitchFamily="18" charset="0"/>
              </a:rPr>
              <a:t>877</a:t>
            </a:r>
            <a:r>
              <a:rPr lang="sr-Cyrl-CS" sz="3200" b="1" dirty="0" smtClean="0">
                <a:latin typeface="Cambria" panose="02040503050406030204" pitchFamily="18" charset="0"/>
              </a:rPr>
              <a:t>,00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sr-Cyrl-CS" dirty="0">
                <a:latin typeface="Cambria" panose="02040503050406030204" pitchFamily="18" charset="0"/>
              </a:rPr>
              <a:t>Доплатне маркице        </a:t>
            </a:r>
            <a:r>
              <a:rPr lang="sr-Cyrl-CS" dirty="0" smtClean="0">
                <a:latin typeface="Cambria" panose="02040503050406030204" pitchFamily="18" charset="0"/>
              </a:rPr>
              <a:t>      </a:t>
            </a:r>
            <a:r>
              <a:rPr lang="sr-Cyrl-CS" dirty="0">
                <a:latin typeface="Cambria" panose="02040503050406030204" pitchFamily="18" charset="0"/>
              </a:rPr>
              <a:t>+   </a:t>
            </a:r>
            <a:r>
              <a:rPr lang="sr-Cyrl-CS" b="1" dirty="0">
                <a:latin typeface="Cambria" panose="02040503050406030204" pitchFamily="18" charset="0"/>
              </a:rPr>
              <a:t>386.000,00</a:t>
            </a:r>
            <a:r>
              <a:rPr lang="sr-Cyrl-CS" dirty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r>
              <a:rPr lang="sr-Cyrl-CS" dirty="0">
                <a:latin typeface="Cambria" panose="02040503050406030204" pitchFamily="18" charset="0"/>
              </a:rPr>
              <a:t>Трошкови за услуге доставе у </a:t>
            </a:r>
            <a:r>
              <a:rPr lang="sr-Cyrl-CS" b="1" dirty="0" smtClean="0">
                <a:latin typeface="Cambria" panose="02040503050406030204" pitchFamily="18" charset="0"/>
              </a:rPr>
              <a:t>2014.</a:t>
            </a:r>
            <a:r>
              <a:rPr lang="sr-Cyrl-CS" dirty="0">
                <a:latin typeface="Cambria" panose="02040503050406030204" pitchFamily="18" charset="0"/>
              </a:rPr>
              <a:t>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 smtClean="0">
                <a:latin typeface="Cambria" panose="02040503050406030204" pitchFamily="18" charset="0"/>
              </a:rPr>
              <a:t>октобар</a:t>
            </a:r>
            <a:r>
              <a:rPr lang="sr-Cyrl-CS" dirty="0">
                <a:latin typeface="Cambria" panose="02040503050406030204" pitchFamily="18" charset="0"/>
              </a:rPr>
              <a:t>	         </a:t>
            </a:r>
            <a:r>
              <a:rPr lang="sr-Cyrl-CS" dirty="0" smtClean="0">
                <a:latin typeface="Cambria" panose="02040503050406030204" pitchFamily="18" charset="0"/>
              </a:rPr>
              <a:t>            98.028,22</a:t>
            </a: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sr-Cyrl-CS" dirty="0" smtClean="0">
                <a:latin typeface="Cambria" panose="02040503050406030204" pitchFamily="18" charset="0"/>
              </a:rPr>
              <a:t>новембар</a:t>
            </a:r>
            <a:r>
              <a:rPr lang="sr-Cyrl-CS" dirty="0">
                <a:latin typeface="Cambria" panose="02040503050406030204" pitchFamily="18" charset="0"/>
              </a:rPr>
              <a:t>	</a:t>
            </a:r>
            <a:r>
              <a:rPr lang="sr-Cyrl-CS" dirty="0" smtClean="0">
                <a:latin typeface="Cambria" panose="02040503050406030204" pitchFamily="18" charset="0"/>
              </a:rPr>
              <a:t>       190.886,00</a:t>
            </a:r>
            <a:r>
              <a:rPr lang="sr-Cyrl-CS" dirty="0">
                <a:latin typeface="Cambria" panose="02040503050406030204" pitchFamily="18" charset="0"/>
              </a:rPr>
              <a:t>	</a:t>
            </a:r>
            <a:endParaRPr lang="sr-Cyrl-CS" dirty="0" smtClean="0">
              <a:latin typeface="Cambria" panose="02040503050406030204" pitchFamily="18" charset="0"/>
            </a:endParaRPr>
          </a:p>
          <a:p>
            <a:pPr lvl="0"/>
            <a:r>
              <a:rPr lang="sr-Cyrl-CS" dirty="0" smtClean="0">
                <a:latin typeface="Cambria" panose="02040503050406030204" pitchFamily="18" charset="0"/>
              </a:rPr>
              <a:t>децембар</a:t>
            </a:r>
            <a:r>
              <a:rPr lang="sr-Cyrl-CS" dirty="0">
                <a:latin typeface="Cambria" panose="02040503050406030204" pitchFamily="18" charset="0"/>
              </a:rPr>
              <a:t>	 </a:t>
            </a:r>
            <a:r>
              <a:rPr lang="sr-Cyrl-CS" dirty="0" smtClean="0">
                <a:latin typeface="Cambria" panose="02040503050406030204" pitchFamily="18" charset="0"/>
              </a:rPr>
              <a:t>      106.896,37</a:t>
            </a:r>
          </a:p>
          <a:p>
            <a:pPr marL="0" lvl="0" indent="0">
              <a:buNone/>
            </a:pPr>
            <a:r>
              <a:rPr lang="sr-Cyrl-CS" dirty="0">
                <a:latin typeface="Cambria" panose="02040503050406030204" pitchFamily="18" charset="0"/>
              </a:rPr>
              <a:t>		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CS" b="1" dirty="0">
                <a:latin typeface="Cambria" panose="02040503050406030204" pitchFamily="18" charset="0"/>
              </a:rPr>
              <a:t>Укупно:                 </a:t>
            </a:r>
            <a:r>
              <a:rPr lang="sr-Cyrl-CS" b="1" dirty="0" smtClean="0">
                <a:latin typeface="Cambria" panose="02040503050406030204" pitchFamily="18" charset="0"/>
              </a:rPr>
              <a:t>   395.810,80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2014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570500"/>
              </p:ext>
            </p:extLst>
          </p:nvPr>
        </p:nvGraphicFramePr>
        <p:xfrm>
          <a:off x="806450" y="1666875"/>
          <a:ext cx="8626475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5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7" y="137319"/>
            <a:ext cx="8626475" cy="7239000"/>
          </a:xfrm>
        </p:spPr>
        <p:txBody>
          <a:bodyPr/>
          <a:lstStyle/>
          <a:p>
            <a:r>
              <a:rPr lang="sr-Cyrl-CS" dirty="0" smtClean="0">
                <a:latin typeface="Cambria" panose="02040503050406030204" pitchFamily="18" charset="0"/>
              </a:rPr>
              <a:t>Трошкови </a:t>
            </a:r>
            <a:r>
              <a:rPr lang="sr-Cyrl-CS" dirty="0">
                <a:latin typeface="Cambria" panose="02040503050406030204" pitchFamily="18" charset="0"/>
              </a:rPr>
              <a:t>за услуге доставе </a:t>
            </a:r>
            <a:r>
              <a:rPr lang="sr-Cyrl-CS" dirty="0" smtClean="0">
                <a:latin typeface="Cambria" panose="02040503050406030204" pitchFamily="18" charset="0"/>
              </a:rPr>
              <a:t>у </a:t>
            </a:r>
            <a:r>
              <a:rPr lang="sr-Cyrl-CS" b="1" dirty="0" smtClean="0">
                <a:latin typeface="Cambria" panose="02040503050406030204" pitchFamily="18" charset="0"/>
              </a:rPr>
              <a:t>2015.</a:t>
            </a:r>
            <a:r>
              <a:rPr lang="sr-Cyrl-CS" dirty="0" smtClean="0">
                <a:latin typeface="Cambria" panose="02040503050406030204" pitchFamily="18" charset="0"/>
              </a:rPr>
              <a:t> </a:t>
            </a:r>
            <a:r>
              <a:rPr lang="sr-Cyrl-CS" b="1" dirty="0" smtClean="0">
                <a:latin typeface="Cambria" panose="02040503050406030204" pitchFamily="18" charset="0"/>
              </a:rPr>
              <a:t>ПТТ</a:t>
            </a:r>
            <a:endParaRPr lang="en-US" b="1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јануар	</a:t>
            </a:r>
            <a:r>
              <a:rPr lang="sr-Cyrl-CS" sz="2400" dirty="0" smtClean="0">
                <a:latin typeface="Cambria" panose="02040503050406030204" pitchFamily="18" charset="0"/>
              </a:rPr>
              <a:t>568.883,40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фебруар	</a:t>
            </a:r>
            <a:r>
              <a:rPr lang="sr-Cyrl-CS" sz="2400" dirty="0" smtClean="0">
                <a:latin typeface="Cambria" panose="02040503050406030204" pitchFamily="18" charset="0"/>
              </a:rPr>
              <a:t>763.598,60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март	</a:t>
            </a:r>
            <a:r>
              <a:rPr lang="sr-Cyrl-CS" sz="2400" dirty="0" smtClean="0">
                <a:latin typeface="Cambria" panose="02040503050406030204" pitchFamily="18" charset="0"/>
              </a:rPr>
              <a:t>701.195,20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април	</a:t>
            </a:r>
            <a:r>
              <a:rPr lang="sr-Cyrl-CS" sz="2400" dirty="0" smtClean="0">
                <a:latin typeface="Cambria" panose="02040503050406030204" pitchFamily="18" charset="0"/>
              </a:rPr>
              <a:t>597.364,40</a:t>
            </a:r>
            <a:endParaRPr lang="en-US" sz="2400" dirty="0">
              <a:latin typeface="Cambria" panose="02040503050406030204" pitchFamily="18" charset="0"/>
            </a:endParaRPr>
          </a:p>
          <a:p>
            <a:pPr lvl="0"/>
            <a:r>
              <a:rPr lang="sr-Cyrl-CS" sz="2400" dirty="0">
                <a:latin typeface="Cambria" panose="02040503050406030204" pitchFamily="18" charset="0"/>
              </a:rPr>
              <a:t>мај	</a:t>
            </a:r>
            <a:r>
              <a:rPr lang="sr-Cyrl-CS" sz="2400" dirty="0" smtClean="0">
                <a:latin typeface="Cambria" panose="02040503050406030204" pitchFamily="18" charset="0"/>
              </a:rPr>
              <a:t>               511.364,40</a:t>
            </a:r>
            <a:endParaRPr lang="sr-Cyrl-RS" sz="2400" dirty="0">
              <a:latin typeface="Cambria" panose="02040503050406030204" pitchFamily="18" charset="0"/>
            </a:endParaRPr>
          </a:p>
          <a:p>
            <a:pPr lvl="0"/>
            <a:r>
              <a:rPr lang="sr-Cyrl-RS" sz="2400" dirty="0">
                <a:latin typeface="Cambria" panose="02040503050406030204" pitchFamily="18" charset="0"/>
              </a:rPr>
              <a:t>ј</a:t>
            </a:r>
            <a:r>
              <a:rPr lang="sr-Cyrl-RS" sz="2400" dirty="0" smtClean="0">
                <a:latin typeface="Cambria" panose="02040503050406030204" pitchFamily="18" charset="0"/>
              </a:rPr>
              <a:t>ун                  488.450,40</a:t>
            </a:r>
          </a:p>
          <a:p>
            <a:r>
              <a:rPr lang="sr-Cyrl-RS" sz="2400" dirty="0">
                <a:latin typeface="Cambria" panose="02040503050406030204" pitchFamily="18" charset="0"/>
              </a:rPr>
              <a:t>ј</a:t>
            </a:r>
            <a:r>
              <a:rPr lang="sr-Cyrl-RS" sz="2400" dirty="0" smtClean="0">
                <a:latin typeface="Cambria" panose="02040503050406030204" pitchFamily="18" charset="0"/>
              </a:rPr>
              <a:t>ул                  530.401,00</a:t>
            </a:r>
            <a:endParaRPr lang="sr-Cyrl-RS" sz="2400" dirty="0">
              <a:latin typeface="Cambria" panose="02040503050406030204" pitchFamily="18" charset="0"/>
            </a:endParaRPr>
          </a:p>
          <a:p>
            <a:r>
              <a:rPr lang="sr-Cyrl-RS" sz="2400" dirty="0" smtClean="0">
                <a:latin typeface="Cambria" panose="02040503050406030204" pitchFamily="18" charset="0"/>
              </a:rPr>
              <a:t>август           421.643,00</a:t>
            </a:r>
            <a:endParaRPr lang="sr-Cyrl-RS" sz="2400" dirty="0">
              <a:latin typeface="Cambria" panose="02040503050406030204" pitchFamily="18" charset="0"/>
            </a:endParaRPr>
          </a:p>
          <a:p>
            <a:r>
              <a:rPr lang="sr-Cyrl-RS" sz="2400" dirty="0" smtClean="0">
                <a:latin typeface="Cambria" panose="02040503050406030204" pitchFamily="18" charset="0"/>
              </a:rPr>
              <a:t>септембар  567.595,20</a:t>
            </a:r>
            <a:endParaRPr lang="sr-Cyrl-RS" sz="2400" dirty="0">
              <a:latin typeface="Cambria" panose="02040503050406030204" pitchFamily="18" charset="0"/>
            </a:endParaRPr>
          </a:p>
          <a:p>
            <a:r>
              <a:rPr lang="sr-Cyrl-RS" sz="2400" dirty="0" smtClean="0">
                <a:latin typeface="Cambria" panose="02040503050406030204" pitchFamily="18" charset="0"/>
              </a:rPr>
              <a:t>октобар       894.908,40</a:t>
            </a:r>
          </a:p>
          <a:p>
            <a:pPr lvl="0"/>
            <a:endParaRPr lang="en-US" sz="2400" dirty="0">
              <a:latin typeface="Cambria" panose="02040503050406030204" pitchFamily="18" charset="0"/>
            </a:endParaRPr>
          </a:p>
          <a:p>
            <a:r>
              <a:rPr lang="sr-Cyrl-CS" sz="2400" b="1" dirty="0" smtClean="0">
                <a:latin typeface="Cambria" panose="02040503050406030204" pitchFamily="18" charset="0"/>
              </a:rPr>
              <a:t>Укупно</a:t>
            </a:r>
            <a:r>
              <a:rPr lang="sr-Cyrl-CS" sz="2400" b="1" dirty="0">
                <a:latin typeface="Cambria" panose="02040503050406030204" pitchFamily="18" charset="0"/>
              </a:rPr>
              <a:t>:                                     </a:t>
            </a:r>
            <a:r>
              <a:rPr lang="sr-Cyrl-CS" sz="2400" b="1" dirty="0" smtClean="0">
                <a:latin typeface="Cambria" panose="02040503050406030204" pitchFamily="18" charset="0"/>
              </a:rPr>
              <a:t>                </a:t>
            </a:r>
            <a:r>
              <a:rPr lang="sr-Cyrl-CS" sz="3200" b="1" dirty="0" smtClean="0">
                <a:latin typeface="Cambria" panose="02040503050406030204" pitchFamily="18" charset="0"/>
              </a:rPr>
              <a:t>6.045.757,00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sr-Cyrl-CS" dirty="0">
                <a:latin typeface="Cambria" panose="02040503050406030204" pitchFamily="18" charset="0"/>
              </a:rPr>
              <a:t>Доплатне маркице        </a:t>
            </a:r>
            <a:r>
              <a:rPr lang="sr-Cyrl-CS" dirty="0" smtClean="0">
                <a:latin typeface="Cambria" panose="02040503050406030204" pitchFamily="18" charset="0"/>
              </a:rPr>
              <a:t>      </a:t>
            </a:r>
            <a:r>
              <a:rPr lang="sr-Cyrl-CS" dirty="0">
                <a:latin typeface="Cambria" panose="02040503050406030204" pitchFamily="18" charset="0"/>
              </a:rPr>
              <a:t>+   </a:t>
            </a:r>
            <a:r>
              <a:rPr lang="sr-Cyrl-CS" dirty="0" smtClean="0">
                <a:latin typeface="Cambria" panose="02040503050406030204" pitchFamily="18" charset="0"/>
              </a:rPr>
              <a:t> </a:t>
            </a:r>
            <a:r>
              <a:rPr lang="sr-Cyrl-CS" b="1" dirty="0" smtClean="0">
                <a:latin typeface="Cambria" panose="02040503050406030204" pitchFamily="18" charset="0"/>
              </a:rPr>
              <a:t>285.000,00</a:t>
            </a:r>
            <a:r>
              <a:rPr lang="sr-Cyrl-C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Fin2_chartup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PPPFin2_chartup</Template>
  <TotalTime>663</TotalTime>
  <Words>649</Words>
  <Application>Microsoft Office PowerPoint</Application>
  <PresentationFormat>Custom</PresentationFormat>
  <Paragraphs>173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Cambria</vt:lpstr>
      <vt:lpstr>Times New Roman</vt:lpstr>
      <vt:lpstr>PPPFin2_chartup</vt:lpstr>
      <vt:lpstr>ЕФИКАСНА ДОСТАВА ПОЗИВА</vt:lpstr>
      <vt:lpstr>ЕФИКАСНА ДОСТАВА ПОЗИВА</vt:lpstr>
      <vt:lpstr>PowerPoint Presentation</vt:lpstr>
      <vt:lpstr>PowerPoint Presentation</vt:lpstr>
      <vt:lpstr>2013</vt:lpstr>
      <vt:lpstr>PowerPoint Presentation</vt:lpstr>
      <vt:lpstr>PowerPoint Presentation</vt:lpstr>
      <vt:lpstr>2014</vt:lpstr>
      <vt:lpstr>PowerPoint Presentation</vt:lpstr>
      <vt:lpstr>PowerPoint Presentation</vt:lpstr>
      <vt:lpstr>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УРУЧЕЊЕ</vt:lpstr>
      <vt:lpstr>ЦЕНЕ</vt:lpstr>
      <vt:lpstr>        ’’Нови’’ Закон о прекршајима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Закључак: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Kamenko Kozarski</cp:lastModifiedBy>
  <cp:revision>67</cp:revision>
  <cp:lastPrinted>2015-11-26T17:43:08Z</cp:lastPrinted>
  <dcterms:created xsi:type="dcterms:W3CDTF">2015-06-21T03:11:43Z</dcterms:created>
  <dcterms:modified xsi:type="dcterms:W3CDTF">2015-11-26T20:45:36Z</dcterms:modified>
</cp:coreProperties>
</file>